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2" r:id="rId2"/>
    <p:sldId id="454" r:id="rId3"/>
    <p:sldId id="428" r:id="rId4"/>
    <p:sldId id="429" r:id="rId5"/>
    <p:sldId id="430" r:id="rId6"/>
    <p:sldId id="455" r:id="rId7"/>
    <p:sldId id="432" r:id="rId8"/>
    <p:sldId id="453" r:id="rId9"/>
    <p:sldId id="434" r:id="rId10"/>
    <p:sldId id="435" r:id="rId11"/>
    <p:sldId id="436" r:id="rId12"/>
    <p:sldId id="449" r:id="rId13"/>
    <p:sldId id="456" r:id="rId14"/>
    <p:sldId id="450" r:id="rId15"/>
    <p:sldId id="451" r:id="rId16"/>
    <p:sldId id="463" r:id="rId17"/>
    <p:sldId id="452" r:id="rId18"/>
    <p:sldId id="507" r:id="rId19"/>
    <p:sldId id="457" r:id="rId20"/>
    <p:sldId id="458" r:id="rId21"/>
    <p:sldId id="459" r:id="rId22"/>
    <p:sldId id="460" r:id="rId23"/>
    <p:sldId id="491" r:id="rId24"/>
    <p:sldId id="461" r:id="rId25"/>
    <p:sldId id="492" r:id="rId26"/>
    <p:sldId id="493" r:id="rId27"/>
    <p:sldId id="462" r:id="rId28"/>
    <p:sldId id="494" r:id="rId29"/>
    <p:sldId id="496" r:id="rId30"/>
    <p:sldId id="495" r:id="rId31"/>
    <p:sldId id="497" r:id="rId32"/>
    <p:sldId id="498" r:id="rId33"/>
    <p:sldId id="311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C62"/>
    <a:srgbClr val="FF5C51"/>
    <a:srgbClr val="FF847C"/>
    <a:srgbClr val="0D1325"/>
    <a:srgbClr val="2A9995"/>
    <a:srgbClr val="8EE0DC"/>
    <a:srgbClr val="01E2BC"/>
    <a:srgbClr val="54D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86773" autoAdjust="0"/>
  </p:normalViewPr>
  <p:slideViewPr>
    <p:cSldViewPr snapToGrid="0" showGuides="1">
      <p:cViewPr varScale="1">
        <p:scale>
          <a:sx n="89" d="100"/>
          <a:sy n="89" d="100"/>
        </p:scale>
        <p:origin x="12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2F8CDDB4-6553-4F69-92A5-864D7528836E}" type="datetimeFigureOut">
              <a:rPr lang="zh-CN" altLang="en-US" smtClean="0"/>
              <a:pPr/>
              <a:t>2024/5/28 Tuesday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A4D39D0A-ED8E-4A87-BA33-B024370FBD8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067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5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728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667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362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199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41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806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330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941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712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84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290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389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767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663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15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5204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4123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6666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944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6775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48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981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9502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0513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2921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>
                <a:solidFill>
                  <a:prstClr val="black"/>
                </a:solidFill>
              </a:rPr>
              <a:pPr/>
              <a:t>33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8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75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43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210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954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812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82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3.电脑桌面2-3_画板 1 副本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8694"/>
          </a:xfrm>
          <a:prstGeom prst="rect">
            <a:avLst/>
          </a:prstGeom>
          <a:noFill/>
        </p:spPr>
      </p:pic>
      <p:pic>
        <p:nvPicPr>
          <p:cNvPr id="9" name="Picture 4" descr="C:\Users\Administrator\Desktop\新垒知文本8811-16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73670" y="5998033"/>
            <a:ext cx="12589007" cy="1020367"/>
          </a:xfrm>
          <a:prstGeom prst="rect">
            <a:avLst/>
          </a:prstGeom>
          <a:noFill/>
        </p:spPr>
      </p:pic>
      <p:pic>
        <p:nvPicPr>
          <p:cNvPr id="10" name="Picture 4" descr="C:\Users\Administrator\Desktop\新垒知文本8811-16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69188" y="6015962"/>
            <a:ext cx="12589007" cy="1020367"/>
          </a:xfrm>
          <a:prstGeom prst="rect">
            <a:avLst/>
          </a:prstGeom>
          <a:noFill/>
        </p:spPr>
      </p:pic>
      <p:sp>
        <p:nvSpPr>
          <p:cNvPr id="13" name="矩形 12"/>
          <p:cNvSpPr/>
          <p:nvPr userDrawn="1"/>
        </p:nvSpPr>
        <p:spPr>
          <a:xfrm>
            <a:off x="1456654" y="1701205"/>
            <a:ext cx="9452344" cy="2179674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90675" y="617538"/>
            <a:ext cx="9144000" cy="2387600"/>
          </a:xfrm>
        </p:spPr>
        <p:txBody>
          <a:bodyPr anchor="b"/>
          <a:lstStyle>
            <a:lvl1pPr algn="ctr">
              <a:defRPr sz="6000" spc="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黑体 Std R" pitchFamily="34" charset="-122"/>
                <a:ea typeface="Adobe 黑体 Std R" pitchFamily="34" charset="-122"/>
              </a:defRPr>
            </a:lvl1pPr>
          </a:lstStyle>
          <a:p>
            <a:r>
              <a:rPr lang="zh-CN" altLang="en-US" dirty="0" smtClean="0"/>
              <a:t>在此编辑会议的标题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43050" y="2906713"/>
            <a:ext cx="9144000" cy="522287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在此可以输入您对会议需要补充的文字信息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3714750" y="3457575"/>
            <a:ext cx="7038975" cy="914400"/>
          </a:xfrm>
        </p:spPr>
        <p:txBody>
          <a:bodyPr>
            <a:normAutofit/>
          </a:bodyPr>
          <a:lstStyle>
            <a:lvl1pPr>
              <a:buNone/>
              <a:defRPr sz="1800" spc="1800" baseline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pPr lvl="0"/>
            <a:r>
              <a:rPr lang="zh-CN" altLang="en-US" dirty="0" smtClean="0"/>
              <a:t>在此编辑公司的宣传语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447926" y="4619625"/>
            <a:ext cx="3390900" cy="762000"/>
          </a:xfrm>
        </p:spPr>
        <p:txBody>
          <a:bodyPr>
            <a:normAutofit/>
          </a:bodyPr>
          <a:lstStyle>
            <a:lvl1pPr>
              <a:buNone/>
              <a:defRPr sz="1800" spc="1400" baseline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汇报者：某某某</a:t>
            </a:r>
            <a:endParaRPr lang="zh-CN" altLang="en-US" dirty="0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5" hasCustomPrompt="1"/>
          </p:nvPr>
        </p:nvSpPr>
        <p:spPr>
          <a:xfrm>
            <a:off x="6000750" y="4619625"/>
            <a:ext cx="4733925" cy="762000"/>
          </a:xfrm>
        </p:spPr>
        <p:txBody>
          <a:bodyPr>
            <a:normAutofit/>
          </a:bodyPr>
          <a:lstStyle>
            <a:lvl1pPr>
              <a:buNone/>
              <a:defRPr sz="1800" spc="1400" baseline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algn="just"/>
            <a:r>
              <a:rPr lang="zh-CN" altLang="en-US" sz="1800" spc="600" dirty="0" smtClean="0">
                <a:latin typeface="SimHei" charset="-122"/>
                <a:ea typeface="SimHei" charset="-122"/>
                <a:cs typeface="SimHei" charset="-122"/>
              </a:rPr>
              <a:t>汇报日期：</a:t>
            </a:r>
            <a:r>
              <a:rPr lang="en-US" altLang="zh-CN" sz="1800" spc="600" dirty="0" smtClean="0">
                <a:latin typeface="SimHei" charset="-122"/>
                <a:ea typeface="SimHei" charset="-122"/>
                <a:cs typeface="SimHei" charset="-122"/>
              </a:rPr>
              <a:t>20xx</a:t>
            </a:r>
            <a:r>
              <a:rPr lang="zh-CN" altLang="en-US" sz="1800" spc="600" dirty="0" smtClean="0">
                <a:latin typeface="SimHei" charset="-122"/>
                <a:ea typeface="SimHei" charset="-122"/>
                <a:cs typeface="SimHei" charset="-122"/>
              </a:rPr>
              <a:t>年</a:t>
            </a:r>
            <a:r>
              <a:rPr lang="en-US" altLang="zh-CN" sz="1800" spc="600" dirty="0" smtClean="0">
                <a:latin typeface="SimHei" charset="-122"/>
                <a:ea typeface="SimHei" charset="-122"/>
                <a:cs typeface="SimHei" charset="-122"/>
              </a:rPr>
              <a:t>x</a:t>
            </a:r>
            <a:r>
              <a:rPr lang="zh-CN" altLang="en-US" sz="1800" spc="600" dirty="0" smtClean="0">
                <a:latin typeface="SimHei" charset="-122"/>
                <a:ea typeface="SimHei" charset="-122"/>
                <a:cs typeface="SimHei" charset="-122"/>
              </a:rPr>
              <a:t>月</a:t>
            </a:r>
            <a:r>
              <a:rPr lang="en-US" altLang="zh-CN" sz="1800" spc="600" dirty="0" smtClean="0">
                <a:latin typeface="SimHei" charset="-122"/>
                <a:ea typeface="SimHei" charset="-122"/>
                <a:cs typeface="SimHei" charset="-122"/>
              </a:rPr>
              <a:t>x</a:t>
            </a:r>
            <a:r>
              <a:rPr lang="zh-CN" altLang="en-US" sz="1800" spc="600" dirty="0" smtClean="0">
                <a:latin typeface="SimHei" charset="-122"/>
                <a:ea typeface="SimHei" charset="-122"/>
                <a:cs typeface="SimHei" charset="-122"/>
              </a:rPr>
              <a:t>日</a:t>
            </a:r>
            <a:endParaRPr lang="en-US" sz="1800" spc="600" dirty="0"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482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C方案1-4_画板 1 副本 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3587" cy="6858000"/>
          </a:xfrm>
          <a:prstGeom prst="rect">
            <a:avLst/>
          </a:prstGeom>
          <a:noFill/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942974"/>
            <a:ext cx="3932237" cy="111442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64411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  <a:lvl2pPr>
              <a:defRPr sz="28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2pPr>
            <a:lvl3pPr>
              <a:defRPr sz="24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3pPr>
            <a:lvl4pPr>
              <a:defRPr sz="20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4pPr>
            <a:lvl5pPr>
              <a:defRPr sz="20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320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11" name="Picture 2" descr="F:\8月\5.8月1工作请示\PPT参考材料\垒知对外宣传PPT\深色背景的PPT素材\建研PPT过渡期2-1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240" y="5758149"/>
            <a:ext cx="12192000" cy="1699485"/>
          </a:xfrm>
          <a:prstGeom prst="rect">
            <a:avLst/>
          </a:prstGeom>
          <a:noFill/>
        </p:spPr>
      </p:pic>
      <p:sp>
        <p:nvSpPr>
          <p:cNvPr id="12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122985" y="6320240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3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垒墨知行，共创未来</a:t>
            </a:r>
            <a:endParaRPr lang="zh-CN" altLang="en-US" dirty="0"/>
          </a:p>
        </p:txBody>
      </p:sp>
      <p:sp>
        <p:nvSpPr>
          <p:cNvPr id="13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159407" y="6497596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汇报者：某某（职称）</a:t>
            </a:r>
            <a:endParaRPr lang="zh-CN" altLang="en-US" dirty="0"/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878368" y="6499646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公司名称：</a:t>
            </a:r>
            <a:r>
              <a:rPr lang="en-US" altLang="zh-CN" dirty="0" smtClean="0"/>
              <a:t>XXXXXXXXX</a:t>
            </a:r>
            <a:r>
              <a:rPr lang="zh-CN" altLang="en-US" dirty="0" smtClean="0"/>
              <a:t>有限公司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164489" y="6499646"/>
            <a:ext cx="3327480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会议标题</a:t>
            </a:r>
            <a:r>
              <a:rPr lang="en-US" altLang="zh-CN" dirty="0" smtClean="0"/>
              <a:t>/</a:t>
            </a:r>
            <a:r>
              <a:rPr lang="zh-CN" altLang="en-US" dirty="0" smtClean="0"/>
              <a:t>特征：</a:t>
            </a:r>
            <a:r>
              <a:rPr lang="en-US" altLang="zh-CN" dirty="0" smtClean="0"/>
              <a:t>XXXXXXXXXXXXXXXXX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17" hasCustomPrompt="1"/>
          </p:nvPr>
        </p:nvSpPr>
        <p:spPr>
          <a:xfrm>
            <a:off x="9758425" y="6486021"/>
            <a:ext cx="2376425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会议日期：</a:t>
            </a:r>
            <a:r>
              <a:rPr lang="en-US" altLang="zh-CN" dirty="0" smtClean="0"/>
              <a:t>XXXXXXXXXXXXX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126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6" grpId="0" build="p"/>
      <p:bldP spid="17" grpId="0" build="p"/>
      <p:bldP spid="18" grpId="0" build="p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C方案1-4_画板 1 副本 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3587" cy="6858000"/>
          </a:xfrm>
          <a:prstGeom prst="rect">
            <a:avLst/>
          </a:prstGeom>
          <a:noFill/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1075188"/>
            <a:ext cx="3932237" cy="982211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1028700"/>
            <a:ext cx="6172200" cy="4718957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89681"/>
            <a:ext cx="3932237" cy="369062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10" name="Picture 2" descr="F:\8月\5.8月1工作请示\PPT参考材料\垒知对外宣传PPT\深色背景的PPT素材\建研PPT过渡期2-1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240" y="5758149"/>
            <a:ext cx="12192000" cy="1699485"/>
          </a:xfrm>
          <a:prstGeom prst="rect">
            <a:avLst/>
          </a:prstGeom>
          <a:noFill/>
        </p:spPr>
      </p:pic>
      <p:sp>
        <p:nvSpPr>
          <p:cNvPr id="16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122985" y="6320240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3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垒墨知行，共创未来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159407" y="6497596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汇报者：某某（职称）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878368" y="6499646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公司名称：</a:t>
            </a:r>
            <a:r>
              <a:rPr lang="en-US" altLang="zh-CN" dirty="0" smtClean="0"/>
              <a:t>XXXXXXXXX</a:t>
            </a:r>
            <a:r>
              <a:rPr lang="zh-CN" altLang="en-US" dirty="0" smtClean="0"/>
              <a:t>有限公司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164489" y="6499646"/>
            <a:ext cx="3327480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会议标题</a:t>
            </a:r>
            <a:r>
              <a:rPr lang="en-US" altLang="zh-CN" dirty="0" smtClean="0"/>
              <a:t>/</a:t>
            </a:r>
            <a:r>
              <a:rPr lang="zh-CN" altLang="en-US" dirty="0" smtClean="0"/>
              <a:t>特征：</a:t>
            </a:r>
            <a:r>
              <a:rPr lang="en-US" altLang="zh-CN" dirty="0" smtClean="0"/>
              <a:t>XXXXXXXXXXXXXXXXX</a:t>
            </a:r>
            <a:endParaRPr lang="zh-CN" altLang="en-US" dirty="0"/>
          </a:p>
        </p:txBody>
      </p:sp>
      <p:sp>
        <p:nvSpPr>
          <p:cNvPr id="20" name="文本占位符 16"/>
          <p:cNvSpPr>
            <a:spLocks noGrp="1"/>
          </p:cNvSpPr>
          <p:nvPr>
            <p:ph type="body" sz="quarter" idx="17" hasCustomPrompt="1"/>
          </p:nvPr>
        </p:nvSpPr>
        <p:spPr>
          <a:xfrm>
            <a:off x="9758425" y="6486021"/>
            <a:ext cx="2376425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会议日期：</a:t>
            </a:r>
            <a:r>
              <a:rPr lang="en-US" altLang="zh-CN" dirty="0" smtClean="0"/>
              <a:t>XXXXXXXXXXXXX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465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18" grpId="0" build="p"/>
      <p:bldP spid="19" grpId="0" build="p"/>
      <p:bldP spid="20" grpId="0" build="p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建筑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3.电脑桌面2-3_画板 1 副本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21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3.电脑桌面2-3_画板 1 副本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695"/>
          </a:xfrm>
          <a:prstGeom prst="rect">
            <a:avLst/>
          </a:prstGeom>
          <a:noFill/>
        </p:spPr>
      </p:pic>
      <p:sp>
        <p:nvSpPr>
          <p:cNvPr id="10" name="矩形 9"/>
          <p:cNvSpPr/>
          <p:nvPr userDrawn="1"/>
        </p:nvSpPr>
        <p:spPr>
          <a:xfrm>
            <a:off x="1456654" y="1701205"/>
            <a:ext cx="9452344" cy="2179674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19" y="1744052"/>
            <a:ext cx="6315031" cy="2046266"/>
          </a:xfrm>
          <a:prstGeom prst="rect">
            <a:avLst/>
          </a:prstGeom>
        </p:spPr>
      </p:pic>
      <p:sp>
        <p:nvSpPr>
          <p:cNvPr id="9" name="文本框 57"/>
          <p:cNvSpPr txBox="1"/>
          <p:nvPr userDrawn="1"/>
        </p:nvSpPr>
        <p:spPr>
          <a:xfrm>
            <a:off x="1114578" y="6411329"/>
            <a:ext cx="10231820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050" b="0" i="0" u="none" strike="noStrike" cap="none" spc="60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地址：福建省厦门市思明区湖滨南路</a:t>
            </a:r>
            <a:r>
              <a:rPr kumimoji="0" lang="en-US" altLang="zh-CN" sz="1050" b="0" i="0" u="none" strike="noStrike" cap="none" spc="60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62</a:t>
            </a:r>
            <a:r>
              <a:rPr kumimoji="0" lang="zh-CN" altLang="en-US" sz="1050" b="0" i="0" u="none" strike="noStrike" cap="none" spc="60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号</a:t>
            </a:r>
            <a:r>
              <a:rPr kumimoji="0" lang="zh-CN" altLang="en-US" sz="1050" b="0" i="0" u="none" strike="noStrike" cap="none" spc="60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     电话：</a:t>
            </a:r>
            <a:r>
              <a:rPr kumimoji="0" lang="en-US" altLang="zh-CN" sz="1050" b="0" i="0" u="none" strike="noStrike" cap="none" spc="60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0592-2206789</a:t>
            </a:r>
            <a:r>
              <a:rPr kumimoji="0" lang="zh-CN" altLang="en-US" sz="1050" b="0" i="0" u="none" strike="noStrike" cap="none" spc="60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     股票代码：</a:t>
            </a:r>
            <a:r>
              <a:rPr kumimoji="0" lang="en-US" altLang="zh-CN" sz="1050" b="0" i="0" u="none" strike="noStrike" cap="none" spc="60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00239</a:t>
            </a:r>
            <a:r>
              <a:rPr lang="en-US" altLang="zh-CN" sz="1050" spc="6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  <a:sym typeface="Helvetica Light"/>
              </a:rPr>
              <a:t>8</a:t>
            </a:r>
            <a:r>
              <a:rPr lang="zh-CN" altLang="en-US" sz="1050" spc="6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  <a:sym typeface="Helvetica Light"/>
              </a:rPr>
              <a:t> </a:t>
            </a:r>
            <a:r>
              <a:rPr lang="zh-CN" altLang="en-US" sz="1050" spc="6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  <a:sym typeface="Helvetica Light"/>
              </a:rPr>
              <a:t>   </a:t>
            </a:r>
            <a:endParaRPr kumimoji="0" lang="zh-CN" altLang="en-US" sz="1050" b="0" i="0" u="none" strike="noStrike" cap="none" spc="60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imHei" charset="-122"/>
              <a:ea typeface="SimHei" charset="-122"/>
              <a:cs typeface="SimHei" charset="-122"/>
              <a:sym typeface="Helvetica Light"/>
            </a:endParaRPr>
          </a:p>
        </p:txBody>
      </p:sp>
      <p:pic>
        <p:nvPicPr>
          <p:cNvPr id="11" name="Picture 4" descr="C:\Users\Administrator\Desktop\新垒知文本8811-16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69188" y="6015962"/>
            <a:ext cx="12589007" cy="1020367"/>
          </a:xfrm>
          <a:prstGeom prst="rect">
            <a:avLst/>
          </a:prstGeom>
          <a:noFill/>
        </p:spPr>
      </p:pic>
      <p:pic>
        <p:nvPicPr>
          <p:cNvPr id="12" name="Picture 4" descr="C:\Users\Administrator\Desktop\新垒知文本8811-16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169188" y="6015962"/>
            <a:ext cx="12589007" cy="1020367"/>
          </a:xfrm>
          <a:prstGeom prst="rect">
            <a:avLst/>
          </a:prstGeom>
          <a:noFill/>
        </p:spPr>
      </p:pic>
      <p:pic>
        <p:nvPicPr>
          <p:cNvPr id="13" name="Picture 2" descr="C:\Users\Administrator\Desktop\垒知集团二维码-07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7052" y="2166836"/>
            <a:ext cx="1475083" cy="1355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30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标题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3.电脑桌面2-3_画板 1 副本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8694"/>
          </a:xfrm>
          <a:prstGeom prst="rect">
            <a:avLst/>
          </a:prstGeom>
          <a:noFill/>
        </p:spPr>
      </p:pic>
      <p:pic>
        <p:nvPicPr>
          <p:cNvPr id="7" name="Picture 4" descr="C:\Users\Administrator\Desktop\新垒知文本8811-16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69188" y="6015962"/>
            <a:ext cx="12589007" cy="1020367"/>
          </a:xfrm>
          <a:prstGeom prst="rect">
            <a:avLst/>
          </a:prstGeom>
          <a:noFill/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  <p:pic>
        <p:nvPicPr>
          <p:cNvPr id="9" name="Picture 4" descr="C:\Users\Administrator\Desktop\新垒知文本8811-16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78713" y="6015962"/>
            <a:ext cx="12589007" cy="1020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C方案1-4_画板 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  <p:sp>
        <p:nvSpPr>
          <p:cNvPr id="10" name="TextBox 29">
            <a:extLst>
              <a:ext uri="{FF2B5EF4-FFF2-40B4-BE49-F238E27FC236}">
                <a16:creationId xmlns:a16="http://schemas.microsoft.com/office/drawing/2014/main" xmlns="" id="{309BD8BE-3886-4DD4-976E-D93E7BD04DDD}"/>
              </a:ext>
            </a:extLst>
          </p:cNvPr>
          <p:cNvSpPr txBox="1"/>
          <p:nvPr userDrawn="1"/>
        </p:nvSpPr>
        <p:spPr>
          <a:xfrm>
            <a:off x="1482235" y="1688629"/>
            <a:ext cx="29430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algn="ctr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Rajdhani" panose="02000000000000000000" pitchFamily="2" charset="0"/>
                <a:cs typeface="Rajdhani" panose="02000000000000000000" pitchFamily="2" charset="0"/>
              </a:defRPr>
            </a:lvl1pPr>
          </a:lstStyle>
          <a:p>
            <a:pPr algn="l"/>
            <a:r>
              <a:rPr lang="zh-CN" altLang="en-US" sz="44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SimHei" charset="-122"/>
              </a:rPr>
              <a:t>目录</a:t>
            </a:r>
            <a:endParaRPr lang="en-US" sz="44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SimHei" charset="-122"/>
            </a:endParaRPr>
          </a:p>
          <a:p>
            <a:pPr algn="l"/>
            <a:r>
              <a:rPr lang="en-US" sz="3200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" panose="020B0604020202020204" pitchFamily="34" charset="0"/>
              </a:rPr>
              <a:t>CONTENTS</a:t>
            </a:r>
            <a:endParaRPr lang="id-ID" sz="3200" spc="300" dirty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C方案1-4_画板 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8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C方案1-4_画板 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1" y="0"/>
            <a:ext cx="12191999" cy="6858000"/>
          </a:xfrm>
          <a:prstGeom prst="rect">
            <a:avLst/>
          </a:prstGeom>
          <a:noFill/>
        </p:spPr>
      </p:pic>
      <p:grpSp>
        <p:nvGrpSpPr>
          <p:cNvPr id="6" name="组合 5"/>
          <p:cNvGrpSpPr/>
          <p:nvPr userDrawn="1"/>
        </p:nvGrpSpPr>
        <p:grpSpPr>
          <a:xfrm>
            <a:off x="3139125" y="2419759"/>
            <a:ext cx="1709886" cy="1709885"/>
            <a:chOff x="1413324" y="1664562"/>
            <a:chExt cx="1381545" cy="1381544"/>
          </a:xfrm>
        </p:grpSpPr>
        <p:sp>
          <p:nvSpPr>
            <p:cNvPr id="7" name="椭圆 6"/>
            <p:cNvSpPr/>
            <p:nvPr/>
          </p:nvSpPr>
          <p:spPr>
            <a:xfrm>
              <a:off x="1413324" y="1664562"/>
              <a:ext cx="1381545" cy="1381544"/>
            </a:xfrm>
            <a:prstGeom prst="ellipse">
              <a:avLst/>
            </a:prstGeom>
            <a:gradFill flip="none" rotWithShape="1">
              <a:gsLst>
                <a:gs pos="65000">
                  <a:srgbClr val="01E2BC">
                    <a:alpha val="0"/>
                  </a:srgbClr>
                </a:gs>
                <a:gs pos="100000">
                  <a:srgbClr val="01E2B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516201" y="1767441"/>
              <a:ext cx="1175791" cy="117579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>
              <a:glow rad="38100">
                <a:srgbClr val="01E2BC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9" name="组合 55"/>
            <p:cNvGrpSpPr/>
            <p:nvPr/>
          </p:nvGrpSpPr>
          <p:grpSpPr>
            <a:xfrm>
              <a:off x="1600082" y="1814718"/>
              <a:ext cx="1008029" cy="1081195"/>
              <a:chOff x="4981968" y="4909761"/>
              <a:chExt cx="561350" cy="602097"/>
            </a:xfrm>
            <a:solidFill>
              <a:schemeClr val="bg1"/>
            </a:solidFill>
            <a:effectLst>
              <a:glow rad="50800">
                <a:schemeClr val="bg1">
                  <a:alpha val="10000"/>
                </a:schemeClr>
              </a:glow>
            </a:effectLst>
          </p:grpSpPr>
          <p:sp>
            <p:nvSpPr>
              <p:cNvPr id="11" name="任意多边形 10"/>
              <p:cNvSpPr/>
              <p:nvPr/>
            </p:nvSpPr>
            <p:spPr>
              <a:xfrm>
                <a:off x="4981968" y="4909761"/>
                <a:ext cx="561350" cy="194436"/>
              </a:xfrm>
              <a:custGeom>
                <a:avLst/>
                <a:gdLst>
                  <a:gd name="connsiteX0" fmla="*/ 280675 w 561350"/>
                  <a:gd name="connsiteY0" fmla="*/ 0 h 194436"/>
                  <a:gd name="connsiteX1" fmla="*/ 558070 w 561350"/>
                  <a:gd name="connsiteY1" fmla="*/ 183869 h 194436"/>
                  <a:gd name="connsiteX2" fmla="*/ 561350 w 561350"/>
                  <a:gd name="connsiteY2" fmla="*/ 194436 h 194436"/>
                  <a:gd name="connsiteX3" fmla="*/ 528660 w 561350"/>
                  <a:gd name="connsiteY3" fmla="*/ 194436 h 194436"/>
                  <a:gd name="connsiteX4" fmla="*/ 504584 w 561350"/>
                  <a:gd name="connsiteY4" fmla="*/ 150079 h 194436"/>
                  <a:gd name="connsiteX5" fmla="*/ 280675 w 561350"/>
                  <a:gd name="connsiteY5" fmla="*/ 31028 h 194436"/>
                  <a:gd name="connsiteX6" fmla="*/ 56766 w 561350"/>
                  <a:gd name="connsiteY6" fmla="*/ 150079 h 194436"/>
                  <a:gd name="connsiteX7" fmla="*/ 32690 w 561350"/>
                  <a:gd name="connsiteY7" fmla="*/ 194436 h 194436"/>
                  <a:gd name="connsiteX8" fmla="*/ 0 w 561350"/>
                  <a:gd name="connsiteY8" fmla="*/ 194436 h 194436"/>
                  <a:gd name="connsiteX9" fmla="*/ 3280 w 561350"/>
                  <a:gd name="connsiteY9" fmla="*/ 183869 h 194436"/>
                  <a:gd name="connsiteX10" fmla="*/ 280675 w 561350"/>
                  <a:gd name="connsiteY10" fmla="*/ 0 h 19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350" h="194436">
                    <a:moveTo>
                      <a:pt x="280675" y="0"/>
                    </a:moveTo>
                    <a:cubicBezTo>
                      <a:pt x="405375" y="0"/>
                      <a:pt x="512368" y="75817"/>
                      <a:pt x="558070" y="183869"/>
                    </a:cubicBezTo>
                    <a:lnTo>
                      <a:pt x="561350" y="194436"/>
                    </a:lnTo>
                    <a:lnTo>
                      <a:pt x="528660" y="194436"/>
                    </a:lnTo>
                    <a:lnTo>
                      <a:pt x="504584" y="150079"/>
                    </a:lnTo>
                    <a:cubicBezTo>
                      <a:pt x="456059" y="78252"/>
                      <a:pt x="373882" y="31028"/>
                      <a:pt x="280675" y="31028"/>
                    </a:cubicBezTo>
                    <a:cubicBezTo>
                      <a:pt x="187468" y="31028"/>
                      <a:pt x="105292" y="78252"/>
                      <a:pt x="56766" y="150079"/>
                    </a:cubicBezTo>
                    <a:lnTo>
                      <a:pt x="32690" y="194436"/>
                    </a:lnTo>
                    <a:lnTo>
                      <a:pt x="0" y="194436"/>
                    </a:lnTo>
                    <a:lnTo>
                      <a:pt x="3280" y="183869"/>
                    </a:lnTo>
                    <a:cubicBezTo>
                      <a:pt x="48983" y="75817"/>
                      <a:pt x="155975" y="0"/>
                      <a:pt x="2806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5028091" y="5397417"/>
                <a:ext cx="132191" cy="92909"/>
              </a:xfrm>
              <a:custGeom>
                <a:avLst/>
                <a:gdLst>
                  <a:gd name="connsiteX0" fmla="*/ 0 w 132191"/>
                  <a:gd name="connsiteY0" fmla="*/ 0 h 92909"/>
                  <a:gd name="connsiteX1" fmla="*/ 40042 w 132191"/>
                  <a:gd name="connsiteY1" fmla="*/ 0 h 92909"/>
                  <a:gd name="connsiteX2" fmla="*/ 43618 w 132191"/>
                  <a:gd name="connsiteY2" fmla="*/ 4334 h 92909"/>
                  <a:gd name="connsiteX3" fmla="*/ 129449 w 132191"/>
                  <a:gd name="connsiteY3" fmla="*/ 62202 h 92909"/>
                  <a:gd name="connsiteX4" fmla="*/ 132191 w 132191"/>
                  <a:gd name="connsiteY4" fmla="*/ 63053 h 92909"/>
                  <a:gd name="connsiteX5" fmla="*/ 124191 w 132191"/>
                  <a:gd name="connsiteY5" fmla="*/ 92909 h 92909"/>
                  <a:gd name="connsiteX6" fmla="*/ 117372 w 132191"/>
                  <a:gd name="connsiteY6" fmla="*/ 90792 h 92909"/>
                  <a:gd name="connsiteX7" fmla="*/ 21678 w 132191"/>
                  <a:gd name="connsiteY7" fmla="*/ 26274 h 92909"/>
                  <a:gd name="connsiteX8" fmla="*/ 0 w 132191"/>
                  <a:gd name="connsiteY8" fmla="*/ 0 h 9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191" h="92909">
                    <a:moveTo>
                      <a:pt x="0" y="0"/>
                    </a:moveTo>
                    <a:lnTo>
                      <a:pt x="40042" y="0"/>
                    </a:lnTo>
                    <a:lnTo>
                      <a:pt x="43618" y="4334"/>
                    </a:lnTo>
                    <a:cubicBezTo>
                      <a:pt x="68051" y="28767"/>
                      <a:pt x="97144" y="48539"/>
                      <a:pt x="129449" y="62202"/>
                    </a:cubicBezTo>
                    <a:lnTo>
                      <a:pt x="132191" y="63053"/>
                    </a:lnTo>
                    <a:lnTo>
                      <a:pt x="124191" y="92909"/>
                    </a:lnTo>
                    <a:lnTo>
                      <a:pt x="117372" y="90792"/>
                    </a:lnTo>
                    <a:cubicBezTo>
                      <a:pt x="81354" y="75558"/>
                      <a:pt x="48918" y="53514"/>
                      <a:pt x="21678" y="26274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5195981" y="5397408"/>
                <a:ext cx="301221" cy="114450"/>
              </a:xfrm>
              <a:custGeom>
                <a:avLst/>
                <a:gdLst>
                  <a:gd name="connsiteX0" fmla="*/ 261179 w 301221"/>
                  <a:gd name="connsiteY0" fmla="*/ 0 h 114450"/>
                  <a:gd name="connsiteX1" fmla="*/ 301221 w 301221"/>
                  <a:gd name="connsiteY1" fmla="*/ 0 h 114450"/>
                  <a:gd name="connsiteX2" fmla="*/ 279543 w 301221"/>
                  <a:gd name="connsiteY2" fmla="*/ 26274 h 114450"/>
                  <a:gd name="connsiteX3" fmla="*/ 66666 w 301221"/>
                  <a:gd name="connsiteY3" fmla="*/ 114450 h 114450"/>
                  <a:gd name="connsiteX4" fmla="*/ 5993 w 301221"/>
                  <a:gd name="connsiteY4" fmla="*/ 108334 h 114450"/>
                  <a:gd name="connsiteX5" fmla="*/ 0 w 301221"/>
                  <a:gd name="connsiteY5" fmla="*/ 106474 h 114450"/>
                  <a:gd name="connsiteX6" fmla="*/ 8000 w 301221"/>
                  <a:gd name="connsiteY6" fmla="*/ 76618 h 114450"/>
                  <a:gd name="connsiteX7" fmla="*/ 12247 w 301221"/>
                  <a:gd name="connsiteY7" fmla="*/ 77936 h 114450"/>
                  <a:gd name="connsiteX8" fmla="*/ 66666 w 301221"/>
                  <a:gd name="connsiteY8" fmla="*/ 83422 h 114450"/>
                  <a:gd name="connsiteX9" fmla="*/ 257603 w 301221"/>
                  <a:gd name="connsiteY9" fmla="*/ 4334 h 114450"/>
                  <a:gd name="connsiteX10" fmla="*/ 261179 w 301221"/>
                  <a:gd name="connsiteY10" fmla="*/ 0 h 1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1221" h="114450">
                    <a:moveTo>
                      <a:pt x="261179" y="0"/>
                    </a:moveTo>
                    <a:lnTo>
                      <a:pt x="301221" y="0"/>
                    </a:lnTo>
                    <a:lnTo>
                      <a:pt x="279543" y="26274"/>
                    </a:lnTo>
                    <a:cubicBezTo>
                      <a:pt x="225063" y="80754"/>
                      <a:pt x="149800" y="114450"/>
                      <a:pt x="66666" y="114450"/>
                    </a:cubicBezTo>
                    <a:cubicBezTo>
                      <a:pt x="45883" y="114450"/>
                      <a:pt x="25592" y="112344"/>
                      <a:pt x="5993" y="108334"/>
                    </a:cubicBezTo>
                    <a:lnTo>
                      <a:pt x="0" y="106474"/>
                    </a:lnTo>
                    <a:lnTo>
                      <a:pt x="8000" y="76618"/>
                    </a:lnTo>
                    <a:lnTo>
                      <a:pt x="12247" y="77936"/>
                    </a:lnTo>
                    <a:cubicBezTo>
                      <a:pt x="29825" y="81533"/>
                      <a:pt x="48025" y="83422"/>
                      <a:pt x="66666" y="83422"/>
                    </a:cubicBezTo>
                    <a:cubicBezTo>
                      <a:pt x="141232" y="83422"/>
                      <a:pt x="208738" y="53199"/>
                      <a:pt x="257603" y="4334"/>
                    </a:cubicBezTo>
                    <a:lnTo>
                      <a:pt x="2611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cxnSp>
        <p:nvCxnSpPr>
          <p:cNvPr id="14" name="Straight Connector 4"/>
          <p:cNvCxnSpPr/>
          <p:nvPr userDrawn="1"/>
        </p:nvCxnSpPr>
        <p:spPr>
          <a:xfrm>
            <a:off x="5092940" y="345792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  <p:sp>
        <p:nvSpPr>
          <p:cNvPr id="31" name="Rectangle 3"/>
          <p:cNvSpPr txBox="1">
            <a:spLocks noChangeArrowheads="1"/>
          </p:cNvSpPr>
          <p:nvPr userDrawn="1"/>
        </p:nvSpPr>
        <p:spPr bwMode="auto">
          <a:xfrm>
            <a:off x="4969116" y="2789121"/>
            <a:ext cx="726834" cy="707886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pPr algn="dist"/>
            <a:r>
              <a:rPr lang="en-US" altLang="zh-CN" sz="4000" baseline="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  </a:t>
            </a:r>
            <a:endParaRPr lang="zh-CN" altLang="en-US" sz="4000" dirty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3552825" y="2914650"/>
            <a:ext cx="1285875" cy="1457325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chemeClr val="bg1"/>
                </a:solidFill>
                <a:latin typeface="Adobe 仿宋 Std R" pitchFamily="18" charset="-122"/>
                <a:ea typeface="Adobe 仿宋 Std R" pitchFamily="18" charset="-122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38" name="文本占位符 37"/>
          <p:cNvSpPr>
            <a:spLocks noGrp="1"/>
          </p:cNvSpPr>
          <p:nvPr>
            <p:ph type="body" sz="quarter" idx="18" hasCustomPrompt="1"/>
          </p:nvPr>
        </p:nvSpPr>
        <p:spPr>
          <a:xfrm>
            <a:off x="5410200" y="2809875"/>
            <a:ext cx="4905375" cy="847725"/>
          </a:xfrm>
        </p:spPr>
        <p:txBody>
          <a:bodyPr>
            <a:normAutofit/>
          </a:bodyPr>
          <a:lstStyle>
            <a:lvl1pPr>
              <a:buNone/>
              <a:defRPr sz="40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在此编辑标题</a:t>
            </a:r>
            <a:endParaRPr lang="zh-CN" altLang="en-US" dirty="0"/>
          </a:p>
        </p:txBody>
      </p:sp>
      <p:sp>
        <p:nvSpPr>
          <p:cNvPr id="40" name="文本占位符 39"/>
          <p:cNvSpPr>
            <a:spLocks noGrp="1"/>
          </p:cNvSpPr>
          <p:nvPr>
            <p:ph type="body" sz="quarter" idx="19" hasCustomPrompt="1"/>
          </p:nvPr>
        </p:nvSpPr>
        <p:spPr>
          <a:xfrm>
            <a:off x="5438775" y="3600450"/>
            <a:ext cx="5391150" cy="485775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en-US" altLang="zh-CN" dirty="0" smtClean="0"/>
              <a:t>01-1.</a:t>
            </a:r>
            <a:r>
              <a:rPr lang="zh-CN" altLang="en-US" dirty="0" smtClean="0"/>
              <a:t>在这里输入您的内容</a:t>
            </a:r>
            <a:endParaRPr lang="zh-CN" altLang="en-US" dirty="0"/>
          </a:p>
        </p:txBody>
      </p:sp>
      <p:sp>
        <p:nvSpPr>
          <p:cNvPr id="41" name="文本占位符 39"/>
          <p:cNvSpPr>
            <a:spLocks noGrp="1"/>
          </p:cNvSpPr>
          <p:nvPr>
            <p:ph type="body" sz="quarter" idx="20" hasCustomPrompt="1"/>
          </p:nvPr>
        </p:nvSpPr>
        <p:spPr>
          <a:xfrm>
            <a:off x="5457825" y="4010025"/>
            <a:ext cx="5391150" cy="485775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en-US" altLang="zh-CN" dirty="0" smtClean="0"/>
              <a:t>01-1.</a:t>
            </a:r>
            <a:r>
              <a:rPr lang="zh-CN" altLang="en-US" dirty="0" smtClean="0"/>
              <a:t>在这里输入您的内容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5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 build="p">
        <p:tmplLst>
          <p:tmpl lvl="1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C方案1-4_画板 1 副本 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3587" cy="68580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  <p:sp>
        <p:nvSpPr>
          <p:cNvPr id="23" name="文本占位符 17"/>
          <p:cNvSpPr>
            <a:spLocks noGrp="1"/>
          </p:cNvSpPr>
          <p:nvPr>
            <p:ph type="body" sz="quarter" idx="17" hasCustomPrompt="1"/>
          </p:nvPr>
        </p:nvSpPr>
        <p:spPr>
          <a:xfrm>
            <a:off x="990600" y="419100"/>
            <a:ext cx="1362075" cy="904875"/>
          </a:xfrm>
        </p:spPr>
        <p:txBody>
          <a:bodyPr>
            <a:normAutofit/>
          </a:bodyPr>
          <a:lstStyle>
            <a:lvl1pPr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4" name="文本占位符 19"/>
          <p:cNvSpPr>
            <a:spLocks noGrp="1"/>
          </p:cNvSpPr>
          <p:nvPr>
            <p:ph type="body" sz="quarter" idx="18" hasCustomPrompt="1"/>
          </p:nvPr>
        </p:nvSpPr>
        <p:spPr>
          <a:xfrm>
            <a:off x="1514475" y="457200"/>
            <a:ext cx="4200525" cy="1190625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在此编辑标题</a:t>
            </a:r>
            <a:endParaRPr lang="zh-CN" altLang="en-US" dirty="0"/>
          </a:p>
        </p:txBody>
      </p:sp>
      <p:sp>
        <p:nvSpPr>
          <p:cNvPr id="25" name="文本占位符 21"/>
          <p:cNvSpPr>
            <a:spLocks noGrp="1"/>
          </p:cNvSpPr>
          <p:nvPr>
            <p:ph type="body" sz="quarter" idx="19" hasCustomPrompt="1"/>
          </p:nvPr>
        </p:nvSpPr>
        <p:spPr>
          <a:xfrm>
            <a:off x="1504950" y="923925"/>
            <a:ext cx="5372100" cy="16764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inpin heiti" panose="00000500000000000000" pitchFamily="2" charset="-122"/>
              </a:rPr>
              <a:t>PLEASE ENTER YOUR TITLE TRANSLATION HERE</a:t>
            </a:r>
            <a:endParaRPr lang="zh-CN" altLang="en-US" sz="1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inpin heiti" panose="00000500000000000000" pitchFamily="2" charset="-122"/>
            </a:endParaRPr>
          </a:p>
          <a:p>
            <a:pPr lvl="0"/>
            <a:endParaRPr lang="zh-CN" altLang="en-US" dirty="0"/>
          </a:p>
        </p:txBody>
      </p:sp>
      <p:pic>
        <p:nvPicPr>
          <p:cNvPr id="7" name="Picture 2" descr="F:\8月\5.8月1工作请示\PPT参考材料\垒知对外宣传PPT\深色背景的PPT素材\建研PPT过渡期2-1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240" y="5758149"/>
            <a:ext cx="12192000" cy="1699485"/>
          </a:xfrm>
          <a:prstGeom prst="rect">
            <a:avLst/>
          </a:prstGeom>
          <a:noFill/>
        </p:spPr>
      </p:pic>
      <p:sp>
        <p:nvSpPr>
          <p:cNvPr id="8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122985" y="6320240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3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垒墨知行，共创未来</a:t>
            </a:r>
            <a:endParaRPr lang="zh-CN" altLang="en-US" dirty="0"/>
          </a:p>
        </p:txBody>
      </p:sp>
      <p:sp>
        <p:nvSpPr>
          <p:cNvPr id="9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159407" y="6497596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汇报者：某某（职称）</a:t>
            </a:r>
            <a:endParaRPr lang="zh-CN" altLang="en-US" dirty="0"/>
          </a:p>
        </p:txBody>
      </p:sp>
      <p:sp>
        <p:nvSpPr>
          <p:cNvPr id="10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878368" y="6499646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公司名称：</a:t>
            </a:r>
            <a:r>
              <a:rPr lang="en-US" altLang="zh-CN" dirty="0" smtClean="0"/>
              <a:t>XXXXXXXXX</a:t>
            </a:r>
            <a:r>
              <a:rPr lang="zh-CN" altLang="en-US" dirty="0" smtClean="0"/>
              <a:t>有限公司</a:t>
            </a:r>
            <a:endParaRPr lang="zh-CN" altLang="en-US" dirty="0"/>
          </a:p>
        </p:txBody>
      </p:sp>
      <p:sp>
        <p:nvSpPr>
          <p:cNvPr id="12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164489" y="6499646"/>
            <a:ext cx="3327480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会议标题</a:t>
            </a:r>
            <a:r>
              <a:rPr lang="en-US" altLang="zh-CN" dirty="0" smtClean="0"/>
              <a:t>/</a:t>
            </a:r>
            <a:r>
              <a:rPr lang="zh-CN" altLang="en-US" dirty="0" smtClean="0"/>
              <a:t>特征：</a:t>
            </a:r>
            <a:r>
              <a:rPr lang="en-US" altLang="zh-CN" dirty="0" smtClean="0"/>
              <a:t>XXXXXXXXXXXXXXXXX</a:t>
            </a:r>
            <a:endParaRPr lang="zh-CN" altLang="en-US" dirty="0"/>
          </a:p>
        </p:txBody>
      </p:sp>
      <p:sp>
        <p:nvSpPr>
          <p:cNvPr id="13" name="文本占位符 16"/>
          <p:cNvSpPr>
            <a:spLocks noGrp="1"/>
          </p:cNvSpPr>
          <p:nvPr>
            <p:ph type="body" sz="quarter" idx="20" hasCustomPrompt="1"/>
          </p:nvPr>
        </p:nvSpPr>
        <p:spPr>
          <a:xfrm>
            <a:off x="9758425" y="6486021"/>
            <a:ext cx="2376425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会议日期：</a:t>
            </a:r>
            <a:r>
              <a:rPr lang="en-US" altLang="zh-CN" dirty="0" smtClean="0"/>
              <a:t>XXXXXXXXXXXXX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2" grpId="0" build="p"/>
      <p:bldP spid="13" grpId="0" build="p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C方案1-4_画板 1 副本 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3587" cy="68580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  <p:sp>
        <p:nvSpPr>
          <p:cNvPr id="23" name="文本占位符 17"/>
          <p:cNvSpPr>
            <a:spLocks noGrp="1"/>
          </p:cNvSpPr>
          <p:nvPr>
            <p:ph type="body" sz="quarter" idx="17" hasCustomPrompt="1"/>
          </p:nvPr>
        </p:nvSpPr>
        <p:spPr>
          <a:xfrm>
            <a:off x="990600" y="419100"/>
            <a:ext cx="1362075" cy="904875"/>
          </a:xfrm>
        </p:spPr>
        <p:txBody>
          <a:bodyPr>
            <a:normAutofit/>
          </a:bodyPr>
          <a:lstStyle>
            <a:lvl1pPr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4" name="文本占位符 19"/>
          <p:cNvSpPr>
            <a:spLocks noGrp="1"/>
          </p:cNvSpPr>
          <p:nvPr>
            <p:ph type="body" sz="quarter" idx="18" hasCustomPrompt="1"/>
          </p:nvPr>
        </p:nvSpPr>
        <p:spPr>
          <a:xfrm>
            <a:off x="1514475" y="457200"/>
            <a:ext cx="4200525" cy="1190625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在此编辑标题</a:t>
            </a:r>
            <a:endParaRPr lang="zh-CN" altLang="en-US" dirty="0"/>
          </a:p>
        </p:txBody>
      </p:sp>
      <p:sp>
        <p:nvSpPr>
          <p:cNvPr id="25" name="文本占位符 21"/>
          <p:cNvSpPr>
            <a:spLocks noGrp="1"/>
          </p:cNvSpPr>
          <p:nvPr>
            <p:ph type="body" sz="quarter" idx="19" hasCustomPrompt="1"/>
          </p:nvPr>
        </p:nvSpPr>
        <p:spPr>
          <a:xfrm>
            <a:off x="1504950" y="923925"/>
            <a:ext cx="5372100" cy="16764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inpin heiti" panose="00000500000000000000" pitchFamily="2" charset="-122"/>
              </a:rPr>
              <a:t>PLEASE ENTER YOUR TITLE TRANSLATION HERE</a:t>
            </a:r>
            <a:endParaRPr lang="zh-CN" altLang="en-US" sz="1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inpin heiti" panose="00000500000000000000" pitchFamily="2" charset="-122"/>
            </a:endParaRPr>
          </a:p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C方案1-4_画板 1 副本 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3587" cy="68580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9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C方案1-4_画板 1 副本 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3587" cy="6858000"/>
          </a:xfrm>
          <a:prstGeom prst="rect">
            <a:avLst/>
          </a:prstGeom>
          <a:noFill/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19" y="85064"/>
            <a:ext cx="1543712" cy="5329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23925"/>
            <a:ext cx="10515600" cy="7667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0591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  <a:lvl2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2pPr>
            <a:lvl3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3pPr>
            <a:lvl4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4pPr>
            <a:lvl5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68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  <a:lvl2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2pPr>
            <a:lvl3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3pPr>
            <a:lvl4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4pPr>
            <a:lvl5pPr>
              <a:defRPr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11" name="Picture 2" descr="F:\8月\5.8月1工作请示\PPT参考材料\垒知对外宣传PPT\深色背景的PPT素材\建研PPT过渡期2-1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240" y="5758149"/>
            <a:ext cx="12192000" cy="1699485"/>
          </a:xfrm>
          <a:prstGeom prst="rect">
            <a:avLst/>
          </a:prstGeom>
          <a:noFill/>
        </p:spPr>
      </p:pic>
      <p:sp>
        <p:nvSpPr>
          <p:cNvPr id="12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122985" y="6320240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3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垒墨知行，共创未来</a:t>
            </a:r>
            <a:endParaRPr lang="zh-CN" altLang="en-US" dirty="0"/>
          </a:p>
        </p:txBody>
      </p:sp>
      <p:sp>
        <p:nvSpPr>
          <p:cNvPr id="13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159407" y="6497596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汇报者：某某（职称）</a:t>
            </a:r>
            <a:endParaRPr lang="zh-CN" altLang="en-US" dirty="0"/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878368" y="6499646"/>
            <a:ext cx="2372569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公司名称：</a:t>
            </a:r>
            <a:r>
              <a:rPr lang="en-US" altLang="zh-CN" dirty="0" smtClean="0"/>
              <a:t>XXXXXXXXX</a:t>
            </a:r>
            <a:r>
              <a:rPr lang="zh-CN" altLang="en-US" dirty="0" smtClean="0"/>
              <a:t>有限公司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164489" y="6499646"/>
            <a:ext cx="3327480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会议标题</a:t>
            </a:r>
            <a:r>
              <a:rPr lang="en-US" altLang="zh-CN" dirty="0" smtClean="0"/>
              <a:t>/</a:t>
            </a:r>
            <a:r>
              <a:rPr lang="zh-CN" altLang="en-US" dirty="0" smtClean="0"/>
              <a:t>特征：</a:t>
            </a:r>
            <a:r>
              <a:rPr lang="en-US" altLang="zh-CN" dirty="0" smtClean="0"/>
              <a:t>XXXXXXXXXXXXXXXXX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17" hasCustomPrompt="1"/>
          </p:nvPr>
        </p:nvSpPr>
        <p:spPr>
          <a:xfrm>
            <a:off x="9758425" y="6486021"/>
            <a:ext cx="2376425" cy="288904"/>
          </a:xfrm>
          <a:prstGeom prst="rect">
            <a:avLst/>
          </a:prstGeom>
        </p:spPr>
        <p:txBody>
          <a:bodyPr/>
          <a:lstStyle>
            <a:lvl1pPr>
              <a:buNone/>
              <a:defRPr sz="1100" spc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会议日期：</a:t>
            </a:r>
            <a:r>
              <a:rPr lang="en-US" altLang="zh-CN" dirty="0" smtClean="0"/>
              <a:t>XXXXXXXXXXXXX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93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6" grpId="0" build="p"/>
      <p:bldP spid="17" grpId="0" build="p"/>
      <p:bldP spid="18" grpId="0" build="p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AD8AD4C7-00E1-484E-ADC6-80BED9BCD7E0}" type="datetimeFigureOut">
              <a:rPr lang="zh-CN" altLang="en-US" smtClean="0"/>
              <a:pPr/>
              <a:t>2024/5/28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819B093F-DDD8-4FA1-B0B2-6BD78FD0BB3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485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2" r:id="rId2"/>
    <p:sldLayoutId id="2147483654" r:id="rId3"/>
    <p:sldLayoutId id="2147483723" r:id="rId4"/>
    <p:sldLayoutId id="2147483720" r:id="rId5"/>
    <p:sldLayoutId id="2147483724" r:id="rId6"/>
    <p:sldLayoutId id="2147483721" r:id="rId7"/>
    <p:sldLayoutId id="2147483651" r:id="rId8"/>
    <p:sldLayoutId id="2147483652" r:id="rId9"/>
    <p:sldLayoutId id="2147483656" r:id="rId10"/>
    <p:sldLayoutId id="2147483657" r:id="rId11"/>
    <p:sldLayoutId id="2147483650" r:id="rId12"/>
    <p:sldLayoutId id="214748371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456654" y="1701205"/>
            <a:ext cx="9452344" cy="2179674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55">
            <a:extLst>
              <a:ext uri="{FF2B5EF4-FFF2-40B4-BE49-F238E27FC236}">
                <a16:creationId xmlns:a16="http://schemas.microsoft.com/office/drawing/2014/main" xmlns="" id="{7959B68F-448F-4F33-8C2A-8EFFE7895356}"/>
              </a:ext>
            </a:extLst>
          </p:cNvPr>
          <p:cNvSpPr txBox="1"/>
          <p:nvPr/>
        </p:nvSpPr>
        <p:spPr>
          <a:xfrm>
            <a:off x="3685132" y="3346087"/>
            <a:ext cx="5160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>
              <a:defRPr sz="1600" spc="300">
                <a:solidFill>
                  <a:schemeClr val="bg1"/>
                </a:solidFill>
                <a:effectLst>
                  <a:outerShdw blurRad="596900" sx="102000" sy="102000" algn="ctr" rotWithShape="0">
                    <a:prstClr val="black">
                      <a:alpha val="38000"/>
                    </a:prstClr>
                  </a:outerShdw>
                </a:effectLst>
                <a:latin typeface="Rajdhani Bold" panose="02000000000000000000" pitchFamily="2" charset="0"/>
                <a:cs typeface="Rajdhani Bold" panose="02000000000000000000" pitchFamily="2" charset="0"/>
              </a:defRPr>
            </a:lvl1pPr>
          </a:lstStyle>
          <a:p>
            <a:pPr algn="ctr"/>
            <a:r>
              <a:rPr lang="zh-CN" altLang="en-US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垒</a:t>
            </a:r>
            <a:r>
              <a:rPr lang="en-US" altLang="zh-CN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墨</a:t>
            </a:r>
            <a:r>
              <a:rPr lang="en-US" altLang="zh-CN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知</a:t>
            </a:r>
            <a:r>
              <a:rPr lang="en-US" altLang="zh-CN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行  共</a:t>
            </a:r>
            <a:r>
              <a:rPr lang="en-US" altLang="zh-CN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创</a:t>
            </a:r>
            <a:r>
              <a:rPr lang="en-US" altLang="zh-CN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未</a:t>
            </a:r>
            <a:r>
              <a:rPr lang="en-US" altLang="zh-CN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pc="1400" dirty="0" smtClean="0">
                <a:latin typeface="Arial" panose="020B0604020202020204" pitchFamily="34" charset="0"/>
                <a:cs typeface="Arial" panose="020B0604020202020204" pitchFamily="34" charset="0"/>
              </a:rPr>
              <a:t>来</a:t>
            </a:r>
            <a:endParaRPr lang="en-US" spc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602889" y="2009478"/>
            <a:ext cx="916551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pPr marL="0" indent="0" algn="dist">
              <a:buNone/>
            </a:pPr>
            <a:r>
              <a:rPr lang="zh-CN" altLang="en-US" sz="4800" spc="-150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dobe 黑体 Std R" pitchFamily="34" charset="-122"/>
                <a:ea typeface="Adobe 黑体 Std R" pitchFamily="34" charset="-122"/>
                <a:cs typeface="SimHei" charset="-122"/>
              </a:rPr>
              <a:t>建研家商城</a:t>
            </a:r>
            <a:r>
              <a:rPr lang="en-US" altLang="zh-CN" sz="4800" spc="-150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dobe 黑体 Std R" pitchFamily="34" charset="-122"/>
                <a:ea typeface="Adobe 黑体 Std R" pitchFamily="34" charset="-122"/>
                <a:cs typeface="SimHei" charset="-122"/>
              </a:rPr>
              <a:t>2.0</a:t>
            </a:r>
            <a:r>
              <a:rPr lang="zh-CN" altLang="en-US" sz="4800" spc="-150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dobe 黑体 Std R" pitchFamily="34" charset="-122"/>
                <a:ea typeface="Adobe 黑体 Std R" pitchFamily="34" charset="-122"/>
                <a:cs typeface="SimHei" charset="-122"/>
              </a:rPr>
              <a:t>采招系统操作</a:t>
            </a:r>
            <a:r>
              <a:rPr lang="zh-CN" altLang="en-US" sz="4800" spc="-150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dobe 黑体 Std R" pitchFamily="34" charset="-122"/>
                <a:ea typeface="Adobe 黑体 Std R" pitchFamily="34" charset="-122"/>
                <a:cs typeface="SimHei" charset="-122"/>
              </a:rPr>
              <a:t>指导</a:t>
            </a:r>
            <a:endParaRPr lang="en-US" altLang="zh-CN" sz="4800" spc="-150" dirty="0" smtClean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Adobe 黑体 Std R" pitchFamily="34" charset="-122"/>
              <a:ea typeface="Adobe 黑体 Std R" pitchFamily="34" charset="-122"/>
              <a:cs typeface="SimHei" charset="-122"/>
            </a:endParaRPr>
          </a:p>
          <a:p>
            <a:pPr marL="0" indent="0" algn="ctr">
              <a:buNone/>
            </a:pPr>
            <a:r>
              <a:rPr lang="zh-CN" altLang="en-US" sz="3200" spc="-15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dobe 黑体 Std R" pitchFamily="34" charset="-122"/>
                <a:ea typeface="Adobe 黑体 Std R" pitchFamily="34" charset="-122"/>
                <a:cs typeface="SimHei" charset="-122"/>
              </a:rPr>
              <a:t>供应篇</a:t>
            </a:r>
            <a:endParaRPr lang="zh-CN" altLang="en-US" sz="3200" spc="-150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Adobe 黑体 Std R" pitchFamily="34" charset="-122"/>
              <a:ea typeface="Adobe 黑体 Std R" pitchFamily="34" charset="-122"/>
              <a:cs typeface="SimHei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40796"/>
      </p:ext>
    </p:extLst>
  </p:cSld>
  <p:clrMapOvr>
    <a:masterClrMapping/>
  </p:clrMapOvr>
  <p:transition spd="slow" advTm="17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0" grpId="0"/>
      <p:bldP spid="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8" y="534965"/>
            <a:ext cx="11994777" cy="62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94132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0" y="534964"/>
            <a:ext cx="12027051" cy="62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74445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352" y="537448"/>
            <a:ext cx="7551868" cy="625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02304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56654" y="1701205"/>
            <a:ext cx="9452344" cy="2179674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、单轮招标报价介绍</a:t>
            </a:r>
            <a:endParaRPr lang="zh-CN" altLang="en-US" sz="5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7633791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34" y="534964"/>
            <a:ext cx="11940988" cy="62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63079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6" y="534964"/>
            <a:ext cx="11962504" cy="628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48362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0" y="534963"/>
            <a:ext cx="11994777" cy="624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55840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8" y="534964"/>
            <a:ext cx="11955164" cy="623159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79868" y="534964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点击“立即报价”后，进入该页面。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9611967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7" y="534965"/>
            <a:ext cx="11994777" cy="6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07844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34" y="534964"/>
            <a:ext cx="11951745" cy="62829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62716" y="1344706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点击“已报价”后，进入该页面查看具体项目进度。</a:t>
            </a:r>
            <a:endParaRPr lang="zh-CN" altLang="en-US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6409020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56654" y="1701205"/>
            <a:ext cx="9452344" cy="2179674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、供应商投标基本页面介绍</a:t>
            </a:r>
            <a:endParaRPr lang="zh-CN" altLang="en-US" sz="5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377906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9" y="534964"/>
            <a:ext cx="11994776" cy="62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29198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86" y="534964"/>
            <a:ext cx="11961252" cy="61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29975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6" y="534963"/>
            <a:ext cx="11961662" cy="62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74777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56654" y="1701205"/>
            <a:ext cx="9452344" cy="2179674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、多轮招标报价介绍</a:t>
            </a:r>
            <a:endParaRPr lang="zh-CN" altLang="en-US" sz="5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308212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57" y="524206"/>
            <a:ext cx="11798947" cy="62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37050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4" y="534964"/>
            <a:ext cx="11970466" cy="62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6621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" y="534964"/>
            <a:ext cx="12027968" cy="62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63068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1" y="534964"/>
            <a:ext cx="12005534" cy="624235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409437" y="4970032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点击“已报价”</a:t>
            </a:r>
            <a:endParaRPr lang="en-US" altLang="zh-CN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直接进入后台</a:t>
            </a:r>
            <a:endParaRPr lang="zh-CN" altLang="en-US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0728577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6" y="534964"/>
            <a:ext cx="11973262" cy="62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67925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1" y="534964"/>
            <a:ext cx="11984019" cy="6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85879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34" y="534964"/>
            <a:ext cx="11973261" cy="62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271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8" y="534964"/>
            <a:ext cx="11962503" cy="62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33842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0" y="534965"/>
            <a:ext cx="12005535" cy="6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32027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9" y="534964"/>
            <a:ext cx="12027968" cy="62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4528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1" y="1744052"/>
            <a:ext cx="6315031" cy="2046266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1114578" y="6411329"/>
            <a:ext cx="10231820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050" b="0" i="0" u="none" strike="noStrike" cap="none" spc="60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地址：福建省厦门市思明区湖滨南路</a:t>
            </a:r>
            <a:r>
              <a:rPr kumimoji="0" lang="en-US" altLang="zh-CN" sz="1050" b="0" i="0" u="none" strike="noStrike" cap="none" spc="60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62</a:t>
            </a:r>
            <a:r>
              <a:rPr kumimoji="0" lang="zh-CN" altLang="en-US" sz="1050" b="0" i="0" u="none" strike="noStrike" cap="none" spc="60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号</a:t>
            </a:r>
            <a:r>
              <a:rPr kumimoji="0" lang="zh-CN" altLang="en-US" sz="1050" b="0" i="0" u="none" strike="noStrike" cap="none" spc="60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     电话：</a:t>
            </a:r>
            <a:r>
              <a:rPr kumimoji="0" lang="en-US" altLang="zh-CN" sz="1050" b="0" i="0" u="none" strike="noStrike" cap="none" spc="60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0592-2206789</a:t>
            </a:r>
            <a:r>
              <a:rPr kumimoji="0" lang="zh-CN" altLang="en-US" sz="1050" b="0" i="0" u="none" strike="noStrike" cap="none" spc="60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     股票代码：</a:t>
            </a:r>
            <a:r>
              <a:rPr kumimoji="0" lang="en-US" altLang="zh-CN" sz="1050" b="0" i="0" u="none" strike="noStrike" cap="none" spc="60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imHei" charset="-122"/>
                <a:ea typeface="SimHei" charset="-122"/>
                <a:cs typeface="SimHei" charset="-122"/>
                <a:sym typeface="Helvetica Light"/>
              </a:rPr>
              <a:t>00239</a:t>
            </a:r>
            <a:r>
              <a:rPr lang="en-US" altLang="zh-CN" sz="1050" spc="6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  <a:sym typeface="Helvetica Light"/>
              </a:rPr>
              <a:t>8</a:t>
            </a:r>
            <a:r>
              <a:rPr lang="zh-CN" altLang="en-US" sz="1050" spc="6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  <a:sym typeface="Helvetica Light"/>
              </a:rPr>
              <a:t> </a:t>
            </a:r>
            <a:r>
              <a:rPr lang="zh-CN" altLang="en-US" sz="1050" spc="6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  <a:sym typeface="Helvetica Light"/>
              </a:rPr>
              <a:t>   </a:t>
            </a:r>
            <a:endParaRPr kumimoji="0" lang="zh-CN" altLang="en-US" sz="1050" b="0" i="0" u="none" strike="noStrike" cap="none" spc="60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imHei" charset="-122"/>
              <a:ea typeface="SimHei" charset="-122"/>
              <a:cs typeface="SimHei" charset="-122"/>
              <a:sym typeface="Helvetica Light"/>
            </a:endParaRPr>
          </a:p>
        </p:txBody>
      </p:sp>
      <p:pic>
        <p:nvPicPr>
          <p:cNvPr id="5" name="Picture 2" descr="C:\Users\Administrator\Desktop\垒知集团二维码-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3902" y="2166836"/>
            <a:ext cx="1475083" cy="1355140"/>
          </a:xfrm>
          <a:prstGeom prst="rect">
            <a:avLst/>
          </a:prstGeom>
          <a:noFill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94" y="2079223"/>
            <a:ext cx="1070596" cy="144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46853"/>
      </p:ext>
    </p:extLst>
  </p:cSld>
  <p:clrMapOvr>
    <a:masterClrMapping/>
  </p:clrMapOvr>
  <p:transition spd="slow" advTm="28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3" y="534965"/>
            <a:ext cx="12000422" cy="62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204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0" y="534963"/>
            <a:ext cx="12019155" cy="62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4487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56654" y="1701205"/>
            <a:ext cx="9452344" cy="2179674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、招标公告页面</a:t>
            </a:r>
            <a:endParaRPr lang="zh-CN" altLang="en-US" sz="5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0783732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49" y="534965"/>
            <a:ext cx="11908716" cy="62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73525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56654" y="1701205"/>
            <a:ext cx="9452344" cy="2179674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、招标报名介绍</a:t>
            </a:r>
            <a:endParaRPr lang="zh-CN" altLang="en-US" sz="5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1965307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1"/>
            <a:ext cx="1228562" cy="423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6" y="534964"/>
            <a:ext cx="12027968" cy="6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22646"/>
      </p:ext>
    </p:extLst>
  </p:cSld>
  <p:clrMapOvr>
    <a:masterClrMapping/>
  </p:clrMapOvr>
  <p:transition spd="slow" advTm="3156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10910</TotalTime>
  <Words>130</Words>
  <Application>Microsoft Office PowerPoint</Application>
  <PresentationFormat>宽屏</PresentationFormat>
  <Paragraphs>46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6" baseType="lpstr">
      <vt:lpstr>Adobe 仿宋 Std R</vt:lpstr>
      <vt:lpstr>Adobe 黑体 Std R</vt:lpstr>
      <vt:lpstr>Helvetica Light</vt:lpstr>
      <vt:lpstr>inpin heiti</vt:lpstr>
      <vt:lpstr>SimHei</vt:lpstr>
      <vt:lpstr>SimHei</vt:lpstr>
      <vt:lpstr>宋体</vt:lpstr>
      <vt:lpstr>微软雅黑</vt:lpstr>
      <vt:lpstr>印品黑体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李胜龙</dc:creator>
  <cp:lastModifiedBy>lishenglong</cp:lastModifiedBy>
  <cp:revision>456</cp:revision>
  <dcterms:created xsi:type="dcterms:W3CDTF">2017-03-10T09:23:09Z</dcterms:created>
  <dcterms:modified xsi:type="dcterms:W3CDTF">2024-05-28T03:16:20Z</dcterms:modified>
</cp:coreProperties>
</file>