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2" r:id="rId2"/>
    <p:sldId id="442" r:id="rId3"/>
    <p:sldId id="348" r:id="rId4"/>
    <p:sldId id="419" r:id="rId5"/>
    <p:sldId id="420" r:id="rId6"/>
    <p:sldId id="443" r:id="rId7"/>
    <p:sldId id="421" r:id="rId8"/>
    <p:sldId id="422" r:id="rId9"/>
    <p:sldId id="444" r:id="rId10"/>
    <p:sldId id="423" r:id="rId11"/>
    <p:sldId id="424" r:id="rId12"/>
    <p:sldId id="425" r:id="rId13"/>
    <p:sldId id="426" r:id="rId14"/>
    <p:sldId id="427" r:id="rId15"/>
    <p:sldId id="437" r:id="rId16"/>
    <p:sldId id="438" r:id="rId17"/>
    <p:sldId id="439" r:id="rId18"/>
    <p:sldId id="440" r:id="rId19"/>
    <p:sldId id="441" r:id="rId20"/>
    <p:sldId id="445" r:id="rId21"/>
    <p:sldId id="446" r:id="rId22"/>
    <p:sldId id="447" r:id="rId23"/>
    <p:sldId id="448" r:id="rId24"/>
    <p:sldId id="464" r:id="rId25"/>
    <p:sldId id="465" r:id="rId26"/>
    <p:sldId id="466" r:id="rId27"/>
    <p:sldId id="467" r:id="rId28"/>
    <p:sldId id="474" r:id="rId29"/>
    <p:sldId id="468" r:id="rId30"/>
    <p:sldId id="475" r:id="rId31"/>
    <p:sldId id="476" r:id="rId32"/>
    <p:sldId id="477" r:id="rId33"/>
    <p:sldId id="469" r:id="rId34"/>
    <p:sldId id="478" r:id="rId35"/>
    <p:sldId id="479" r:id="rId36"/>
    <p:sldId id="480" r:id="rId37"/>
    <p:sldId id="481" r:id="rId38"/>
    <p:sldId id="473" r:id="rId39"/>
    <p:sldId id="470" r:id="rId40"/>
    <p:sldId id="471" r:id="rId41"/>
    <p:sldId id="472" r:id="rId42"/>
    <p:sldId id="486" r:id="rId43"/>
    <p:sldId id="482" r:id="rId44"/>
    <p:sldId id="488" r:id="rId45"/>
    <p:sldId id="483" r:id="rId46"/>
    <p:sldId id="484" r:id="rId47"/>
    <p:sldId id="485" r:id="rId48"/>
    <p:sldId id="487" r:id="rId49"/>
    <p:sldId id="489" r:id="rId50"/>
    <p:sldId id="505" r:id="rId51"/>
    <p:sldId id="503" r:id="rId52"/>
    <p:sldId id="504" r:id="rId53"/>
    <p:sldId id="502" r:id="rId54"/>
    <p:sldId id="490" r:id="rId55"/>
    <p:sldId id="506" r:id="rId56"/>
    <p:sldId id="311" r:id="rId57"/>
  </p:sldIdLst>
  <p:sldSz cx="12192000" cy="6858000"/>
  <p:notesSz cx="6858000" cy="9144000"/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62"/>
    <a:srgbClr val="FF5C51"/>
    <a:srgbClr val="FF847C"/>
    <a:srgbClr val="0D1325"/>
    <a:srgbClr val="2A9995"/>
    <a:srgbClr val="8EE0DC"/>
    <a:srgbClr val="01E2BC"/>
    <a:srgbClr val="54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6773" autoAdjust="0"/>
  </p:normalViewPr>
  <p:slideViewPr>
    <p:cSldViewPr snapToGrid="0" showGuides="1">
      <p:cViewPr varScale="1">
        <p:scale>
          <a:sx n="89" d="100"/>
          <a:sy n="89" d="100"/>
        </p:scale>
        <p:origin x="1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2F8CDDB4-6553-4F69-92A5-864D7528836E}" type="datetimeFigureOut">
              <a:rPr lang="zh-CN" altLang="en-US" smtClean="0"/>
              <a:pPr/>
              <a:t>2024/5/28 Tuesday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A4D39D0A-ED8E-4A87-BA33-B024370FBD8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067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98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08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57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1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92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71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95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184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908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68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941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48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45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26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534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204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61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0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882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093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5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28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706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098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95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691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988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9002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089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61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4461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02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41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685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8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7812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1872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5939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915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645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831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9074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2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8442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5520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39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413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973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2997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6601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>
                <a:solidFill>
                  <a:prstClr val="black"/>
                </a:solidFill>
              </a:rPr>
              <a:pPr/>
              <a:t>56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09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15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79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94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3.电脑桌面2-3_画板 1 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694"/>
          </a:xfrm>
          <a:prstGeom prst="rect">
            <a:avLst/>
          </a:prstGeom>
          <a:noFill/>
        </p:spPr>
      </p:pic>
      <p:pic>
        <p:nvPicPr>
          <p:cNvPr id="9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73670" y="5998033"/>
            <a:ext cx="12589007" cy="1020367"/>
          </a:xfrm>
          <a:prstGeom prst="rect">
            <a:avLst/>
          </a:prstGeom>
          <a:noFill/>
        </p:spPr>
      </p:pic>
      <p:pic>
        <p:nvPicPr>
          <p:cNvPr id="10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69188" y="6015962"/>
            <a:ext cx="12589007" cy="1020367"/>
          </a:xfrm>
          <a:prstGeom prst="rect">
            <a:avLst/>
          </a:prstGeom>
          <a:noFill/>
        </p:spPr>
      </p:pic>
      <p:sp>
        <p:nvSpPr>
          <p:cNvPr id="13" name="矩形 12"/>
          <p:cNvSpPr/>
          <p:nvPr userDrawn="1"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90675" y="617538"/>
            <a:ext cx="9144000" cy="2387600"/>
          </a:xfrm>
        </p:spPr>
        <p:txBody>
          <a:bodyPr anchor="b"/>
          <a:lstStyle>
            <a:lvl1pPr algn="ctr">
              <a:defRPr sz="6000" spc="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r>
              <a:rPr lang="zh-CN" altLang="en-US" dirty="0" smtClean="0"/>
              <a:t>在此编辑会议的标题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43050" y="2906713"/>
            <a:ext cx="9144000" cy="52228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在此可以输入您对会议需要补充的文字信息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0" y="3457575"/>
            <a:ext cx="7038975" cy="914400"/>
          </a:xfrm>
        </p:spPr>
        <p:txBody>
          <a:bodyPr>
            <a:normAutofit/>
          </a:bodyPr>
          <a:lstStyle>
            <a:lvl1pPr>
              <a:buNone/>
              <a:defRPr sz="1800" spc="180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在此编辑公司的宣传语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47926" y="4619625"/>
            <a:ext cx="3390900" cy="762000"/>
          </a:xfrm>
        </p:spPr>
        <p:txBody>
          <a:bodyPr>
            <a:normAutofit/>
          </a:bodyPr>
          <a:lstStyle>
            <a:lvl1pPr>
              <a:buNone/>
              <a:defRPr sz="1800" spc="1400" baseline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汇报者：某某某</a:t>
            </a:r>
            <a:endParaRPr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50" y="4619625"/>
            <a:ext cx="4733925" cy="762000"/>
          </a:xfrm>
        </p:spPr>
        <p:txBody>
          <a:bodyPr>
            <a:normAutofit/>
          </a:bodyPr>
          <a:lstStyle>
            <a:lvl1pPr>
              <a:buNone/>
              <a:defRPr sz="1800" spc="1400" baseline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algn="just"/>
            <a:r>
              <a:rPr lang="zh-CN" altLang="en-US" sz="1800" spc="600" dirty="0" smtClean="0">
                <a:latin typeface="SimHei" charset="-122"/>
                <a:ea typeface="SimHei" charset="-122"/>
                <a:cs typeface="SimHei" charset="-122"/>
              </a:rPr>
              <a:t>汇报日期：</a:t>
            </a:r>
            <a:r>
              <a:rPr lang="en-US" altLang="zh-CN" sz="1800" spc="600" dirty="0" smtClean="0">
                <a:latin typeface="SimHei" charset="-122"/>
                <a:ea typeface="SimHei" charset="-122"/>
                <a:cs typeface="SimHei" charset="-122"/>
              </a:rPr>
              <a:t>20xx</a:t>
            </a:r>
            <a:r>
              <a:rPr lang="zh-CN" altLang="en-US" sz="1800" spc="600" dirty="0" smtClean="0">
                <a:latin typeface="SimHei" charset="-122"/>
                <a:ea typeface="SimHei" charset="-122"/>
                <a:cs typeface="SimHei" charset="-122"/>
              </a:rPr>
              <a:t>年</a:t>
            </a:r>
            <a:r>
              <a:rPr lang="en-US" altLang="zh-CN" sz="1800" spc="600" dirty="0" smtClean="0">
                <a:latin typeface="SimHei" charset="-122"/>
                <a:ea typeface="SimHei" charset="-122"/>
                <a:cs typeface="SimHei" charset="-122"/>
              </a:rPr>
              <a:t>x</a:t>
            </a:r>
            <a:r>
              <a:rPr lang="zh-CN" altLang="en-US" sz="1800" spc="600" dirty="0" smtClean="0">
                <a:latin typeface="SimHei" charset="-122"/>
                <a:ea typeface="SimHei" charset="-122"/>
                <a:cs typeface="SimHei" charset="-122"/>
              </a:rPr>
              <a:t>月</a:t>
            </a:r>
            <a:r>
              <a:rPr lang="en-US" altLang="zh-CN" sz="1800" spc="600" dirty="0" smtClean="0">
                <a:latin typeface="SimHei" charset="-122"/>
                <a:ea typeface="SimHei" charset="-122"/>
                <a:cs typeface="SimHei" charset="-122"/>
              </a:rPr>
              <a:t>x</a:t>
            </a:r>
            <a:r>
              <a:rPr lang="zh-CN" altLang="en-US" sz="1800" spc="600" dirty="0" smtClean="0">
                <a:latin typeface="SimHei" charset="-122"/>
                <a:ea typeface="SimHei" charset="-122"/>
                <a:cs typeface="SimHei" charset="-122"/>
              </a:rPr>
              <a:t>日</a:t>
            </a:r>
            <a:endParaRPr lang="en-US" sz="1800" spc="600" dirty="0"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8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42974"/>
            <a:ext cx="3932237" cy="11144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4411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28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320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11" name="Picture 2" descr="F:\8月\5.8月1工作请示\PPT参考材料\垒知对外宣传PPT\深色背景的PPT素材\建研PPT过渡期2-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240" y="5758149"/>
            <a:ext cx="12192000" cy="1699485"/>
          </a:xfrm>
          <a:prstGeom prst="rect">
            <a:avLst/>
          </a:prstGeom>
          <a:noFill/>
        </p:spPr>
      </p:pic>
      <p:sp>
        <p:nvSpPr>
          <p:cNvPr id="12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22985" y="6320240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垒墨知行，共创未来</a:t>
            </a:r>
            <a:endParaRPr lang="zh-CN" altLang="en-US" dirty="0"/>
          </a:p>
        </p:txBody>
      </p:sp>
      <p:sp>
        <p:nvSpPr>
          <p:cNvPr id="13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159407" y="649759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汇报者：某某（职称）</a:t>
            </a:r>
            <a:endParaRPr lang="zh-CN" altLang="en-US" dirty="0"/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78368" y="649964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公司名称：</a:t>
            </a:r>
            <a:r>
              <a:rPr lang="en-US" altLang="zh-CN" dirty="0" smtClean="0"/>
              <a:t>XXXXXXXXX</a:t>
            </a:r>
            <a:r>
              <a:rPr lang="zh-CN" altLang="en-US" dirty="0" smtClean="0"/>
              <a:t>有限公司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64489" y="6499646"/>
            <a:ext cx="3327480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特征：</a:t>
            </a:r>
            <a:r>
              <a:rPr lang="en-US" altLang="zh-CN" dirty="0" smtClean="0"/>
              <a:t>XXXXXXXXXXXXXXXXX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7" hasCustomPrompt="1"/>
          </p:nvPr>
        </p:nvSpPr>
        <p:spPr>
          <a:xfrm>
            <a:off x="9758425" y="6486021"/>
            <a:ext cx="2376425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会议日期：</a:t>
            </a:r>
            <a:r>
              <a:rPr lang="en-US" altLang="zh-CN" dirty="0" smtClean="0"/>
              <a:t>XXXXXXXXXXXXX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26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  <p:bldP spid="17" grpId="0" build="p"/>
      <p:bldP spid="18" grpId="0" build="p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1075188"/>
            <a:ext cx="3932237" cy="98221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1028700"/>
            <a:ext cx="6172200" cy="471895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89681"/>
            <a:ext cx="3932237" cy="369062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10" name="Picture 2" descr="F:\8月\5.8月1工作请示\PPT参考材料\垒知对外宣传PPT\深色背景的PPT素材\建研PPT过渡期2-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240" y="5758149"/>
            <a:ext cx="12192000" cy="1699485"/>
          </a:xfrm>
          <a:prstGeom prst="rect">
            <a:avLst/>
          </a:prstGeom>
          <a:noFill/>
        </p:spPr>
      </p:pic>
      <p:sp>
        <p:nvSpPr>
          <p:cNvPr id="16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22985" y="6320240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垒墨知行，共创未来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159407" y="649759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汇报者：某某（职称）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78368" y="649964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公司名称：</a:t>
            </a:r>
            <a:r>
              <a:rPr lang="en-US" altLang="zh-CN" dirty="0" smtClean="0"/>
              <a:t>XXXXXXXXX</a:t>
            </a:r>
            <a:r>
              <a:rPr lang="zh-CN" altLang="en-US" dirty="0" smtClean="0"/>
              <a:t>有限公司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64489" y="6499646"/>
            <a:ext cx="3327480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特征：</a:t>
            </a:r>
            <a:r>
              <a:rPr lang="en-US" altLang="zh-CN" dirty="0" smtClean="0"/>
              <a:t>XXXXXXXXXXXXXXXXX</a:t>
            </a:r>
            <a:endParaRPr lang="zh-CN" altLang="en-US" dirty="0"/>
          </a:p>
        </p:txBody>
      </p:sp>
      <p:sp>
        <p:nvSpPr>
          <p:cNvPr id="20" name="文本占位符 16"/>
          <p:cNvSpPr>
            <a:spLocks noGrp="1"/>
          </p:cNvSpPr>
          <p:nvPr>
            <p:ph type="body" sz="quarter" idx="17" hasCustomPrompt="1"/>
          </p:nvPr>
        </p:nvSpPr>
        <p:spPr>
          <a:xfrm>
            <a:off x="9758425" y="6486021"/>
            <a:ext cx="2376425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会议日期：</a:t>
            </a:r>
            <a:r>
              <a:rPr lang="en-US" altLang="zh-CN" dirty="0" smtClean="0"/>
              <a:t>XXXXXXXXXXXXX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46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建筑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3.电脑桌面2-3_画板 1 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1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3.电脑桌面2-3_画板 1 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695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9" y="1744052"/>
            <a:ext cx="6315031" cy="2046266"/>
          </a:xfrm>
          <a:prstGeom prst="rect">
            <a:avLst/>
          </a:prstGeom>
        </p:spPr>
      </p:pic>
      <p:sp>
        <p:nvSpPr>
          <p:cNvPr id="9" name="文本框 57"/>
          <p:cNvSpPr txBox="1"/>
          <p:nvPr userDrawn="1"/>
        </p:nvSpPr>
        <p:spPr>
          <a:xfrm>
            <a:off x="1114578" y="6411329"/>
            <a:ext cx="1023182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地址：福建省厦门市思明区湖滨南路</a:t>
            </a:r>
            <a:r>
              <a:rPr kumimoji="0" lang="en-US" altLang="zh-CN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62</a:t>
            </a:r>
            <a:r>
              <a:rPr kumimoji="0" lang="zh-CN" altLang="en-US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号</a:t>
            </a:r>
            <a:r>
              <a:rPr kumimoji="0" lang="zh-CN" altLang="en-US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     电话：</a:t>
            </a:r>
            <a:r>
              <a:rPr kumimoji="0" lang="en-US" altLang="zh-CN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0592-2206789</a:t>
            </a:r>
            <a:r>
              <a:rPr kumimoji="0" lang="zh-CN" altLang="en-US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     股票代码：</a:t>
            </a:r>
            <a:r>
              <a:rPr kumimoji="0" lang="en-US" altLang="zh-CN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00239</a:t>
            </a:r>
            <a:r>
              <a:rPr lang="en-US" altLang="zh-CN" sz="1050" spc="6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8</a:t>
            </a:r>
            <a:r>
              <a:rPr lang="zh-CN" altLang="en-US" sz="1050" spc="6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 </a:t>
            </a:r>
            <a:r>
              <a:rPr lang="zh-CN" altLang="en-US" sz="1050" spc="6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   </a:t>
            </a:r>
            <a:endParaRPr kumimoji="0" lang="zh-CN" altLang="en-US" sz="1050" b="0" i="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imHei" charset="-122"/>
              <a:ea typeface="SimHei" charset="-122"/>
              <a:cs typeface="SimHei" charset="-122"/>
              <a:sym typeface="Helvetica Light"/>
            </a:endParaRPr>
          </a:p>
        </p:txBody>
      </p:sp>
      <p:pic>
        <p:nvPicPr>
          <p:cNvPr id="11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69188" y="6015962"/>
            <a:ext cx="12589007" cy="1020367"/>
          </a:xfrm>
          <a:prstGeom prst="rect">
            <a:avLst/>
          </a:prstGeom>
          <a:noFill/>
        </p:spPr>
      </p:pic>
      <p:pic>
        <p:nvPicPr>
          <p:cNvPr id="12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69188" y="6015962"/>
            <a:ext cx="12589007" cy="1020367"/>
          </a:xfrm>
          <a:prstGeom prst="rect">
            <a:avLst/>
          </a:prstGeom>
          <a:noFill/>
        </p:spPr>
      </p:pic>
      <p:pic>
        <p:nvPicPr>
          <p:cNvPr id="13" name="Picture 2" descr="C:\Users\Administrator\Desktop\垒知集团二维码-07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7052" y="2166836"/>
            <a:ext cx="1475083" cy="1355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0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标题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3.电脑桌面2-3_画板 1 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694"/>
          </a:xfrm>
          <a:prstGeom prst="rect">
            <a:avLst/>
          </a:prstGeom>
          <a:noFill/>
        </p:spPr>
      </p:pic>
      <p:pic>
        <p:nvPicPr>
          <p:cNvPr id="7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69188" y="6015962"/>
            <a:ext cx="12589007" cy="1020367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pic>
        <p:nvPicPr>
          <p:cNvPr id="9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78713" y="6015962"/>
            <a:ext cx="12589007" cy="102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C方案1-4_画板 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10" name="TextBox 29">
            <a:extLst>
              <a:ext uri="{FF2B5EF4-FFF2-40B4-BE49-F238E27FC236}">
                <a16:creationId xmlns:a16="http://schemas.microsoft.com/office/drawing/2014/main" xmlns="" id="{309BD8BE-3886-4DD4-976E-D93E7BD04DDD}"/>
              </a:ext>
            </a:extLst>
          </p:cNvPr>
          <p:cNvSpPr txBox="1"/>
          <p:nvPr userDrawn="1"/>
        </p:nvSpPr>
        <p:spPr>
          <a:xfrm>
            <a:off x="1482235" y="1688629"/>
            <a:ext cx="29430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pPr algn="l"/>
            <a:r>
              <a:rPr lang="zh-CN" altLang="en-US" sz="4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SimHei" charset="-122"/>
              </a:rPr>
              <a:t>目录</a:t>
            </a:r>
            <a:endParaRPr lang="en-US" sz="44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SimHei" charset="-122"/>
            </a:endParaRPr>
          </a:p>
          <a:p>
            <a:pPr algn="l"/>
            <a:r>
              <a:rPr lang="en-US" sz="3200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CONTENTS</a:t>
            </a:r>
            <a:endParaRPr lang="id-ID" sz="3200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C方案1-4_画板 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C方案1-4_画板 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1" y="0"/>
            <a:ext cx="12191999" cy="6858000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 userDrawn="1"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7" name="椭圆 6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9" name="组合 55"/>
            <p:cNvGrpSpPr/>
            <p:nvPr/>
          </p:nvGrpSpPr>
          <p:grpSpPr>
            <a:xfrm>
              <a:off x="1600082" y="1814718"/>
              <a:ext cx="1008029" cy="1081195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11" name="任意多边形 10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cxnSp>
        <p:nvCxnSpPr>
          <p:cNvPr id="14" name="Straight Connector 4"/>
          <p:cNvCxnSpPr/>
          <p:nvPr userDrawn="1"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31" name="Rectangle 3"/>
          <p:cNvSpPr txBox="1">
            <a:spLocks noChangeArrowheads="1"/>
          </p:cNvSpPr>
          <p:nvPr userDrawn="1"/>
        </p:nvSpPr>
        <p:spPr bwMode="auto">
          <a:xfrm>
            <a:off x="4969116" y="2789121"/>
            <a:ext cx="726834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en-US" altLang="zh-CN" sz="4000" baseline="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 </a:t>
            </a:r>
            <a:endParaRPr lang="zh-CN" altLang="en-US" sz="40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3552825" y="2914650"/>
            <a:ext cx="1285875" cy="1457325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chemeClr val="bg1"/>
                </a:solidFill>
                <a:latin typeface="Adobe 仿宋 Std R" pitchFamily="18" charset="-122"/>
                <a:ea typeface="Adobe 仿宋 Std R" pitchFamily="18" charset="-122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18" hasCustomPrompt="1"/>
          </p:nvPr>
        </p:nvSpPr>
        <p:spPr>
          <a:xfrm>
            <a:off x="5410200" y="2809875"/>
            <a:ext cx="4905375" cy="847725"/>
          </a:xfrm>
        </p:spPr>
        <p:txBody>
          <a:bodyPr>
            <a:normAutofit/>
          </a:bodyPr>
          <a:lstStyle>
            <a:lvl1pPr>
              <a:buNone/>
              <a:defRPr sz="4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在此编辑标题</a:t>
            </a:r>
            <a:endParaRPr lang="zh-CN" altLang="en-US" dirty="0"/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19" hasCustomPrompt="1"/>
          </p:nvPr>
        </p:nvSpPr>
        <p:spPr>
          <a:xfrm>
            <a:off x="5438775" y="3600450"/>
            <a:ext cx="5391150" cy="485775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en-US" altLang="zh-CN" dirty="0" smtClean="0"/>
              <a:t>01-1.</a:t>
            </a:r>
            <a:r>
              <a:rPr lang="zh-CN" altLang="en-US" dirty="0" smtClean="0"/>
              <a:t>在这里输入您的内容</a:t>
            </a:r>
            <a:endParaRPr lang="zh-CN" altLang="en-US" dirty="0"/>
          </a:p>
        </p:txBody>
      </p:sp>
      <p:sp>
        <p:nvSpPr>
          <p:cNvPr id="41" name="文本占位符 39"/>
          <p:cNvSpPr>
            <a:spLocks noGrp="1"/>
          </p:cNvSpPr>
          <p:nvPr>
            <p:ph type="body" sz="quarter" idx="20" hasCustomPrompt="1"/>
          </p:nvPr>
        </p:nvSpPr>
        <p:spPr>
          <a:xfrm>
            <a:off x="5457825" y="4010025"/>
            <a:ext cx="5391150" cy="485775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en-US" altLang="zh-CN" dirty="0" smtClean="0"/>
              <a:t>01-1.</a:t>
            </a:r>
            <a:r>
              <a:rPr lang="zh-CN" altLang="en-US" dirty="0" smtClean="0"/>
              <a:t>在这里输入您的内容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3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419100"/>
            <a:ext cx="1362075" cy="904875"/>
          </a:xfrm>
        </p:spPr>
        <p:txBody>
          <a:bodyPr>
            <a:norm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4" name="文本占位符 19"/>
          <p:cNvSpPr>
            <a:spLocks noGrp="1"/>
          </p:cNvSpPr>
          <p:nvPr>
            <p:ph type="body" sz="quarter" idx="18" hasCustomPrompt="1"/>
          </p:nvPr>
        </p:nvSpPr>
        <p:spPr>
          <a:xfrm>
            <a:off x="1514475" y="457200"/>
            <a:ext cx="4200525" cy="1190625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在此编辑标题</a:t>
            </a:r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9" hasCustomPrompt="1"/>
          </p:nvPr>
        </p:nvSpPr>
        <p:spPr>
          <a:xfrm>
            <a:off x="1504950" y="923925"/>
            <a:ext cx="5372100" cy="16764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inpin heiti" panose="00000500000000000000" pitchFamily="2" charset="-122"/>
              </a:rPr>
              <a:t>PLEASE ENTER YOUR TITLE TRANSLATION HERE</a:t>
            </a:r>
            <a:endParaRPr lang="zh-CN" altLang="en-US" sz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inpin heiti" panose="00000500000000000000" pitchFamily="2" charset="-122"/>
            </a:endParaRPr>
          </a:p>
          <a:p>
            <a:pPr lvl="0"/>
            <a:endParaRPr lang="zh-CN" altLang="en-US" dirty="0"/>
          </a:p>
        </p:txBody>
      </p:sp>
      <p:pic>
        <p:nvPicPr>
          <p:cNvPr id="7" name="Picture 2" descr="F:\8月\5.8月1工作请示\PPT参考材料\垒知对外宣传PPT\深色背景的PPT素材\建研PPT过渡期2-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240" y="5758149"/>
            <a:ext cx="12192000" cy="1699485"/>
          </a:xfrm>
          <a:prstGeom prst="rect">
            <a:avLst/>
          </a:prstGeom>
          <a:noFill/>
        </p:spPr>
      </p:pic>
      <p:sp>
        <p:nvSpPr>
          <p:cNvPr id="8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22985" y="6320240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垒墨知行，共创未来</a:t>
            </a:r>
            <a:endParaRPr lang="zh-CN" altLang="en-US" dirty="0"/>
          </a:p>
        </p:txBody>
      </p:sp>
      <p:sp>
        <p:nvSpPr>
          <p:cNvPr id="9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159407" y="649759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汇报者：某某（职称）</a:t>
            </a:r>
            <a:endParaRPr lang="zh-CN" altLang="en-US" dirty="0"/>
          </a:p>
        </p:txBody>
      </p:sp>
      <p:sp>
        <p:nvSpPr>
          <p:cNvPr id="10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78368" y="649964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公司名称：</a:t>
            </a:r>
            <a:r>
              <a:rPr lang="en-US" altLang="zh-CN" dirty="0" smtClean="0"/>
              <a:t>XXXXXXXXX</a:t>
            </a:r>
            <a:r>
              <a:rPr lang="zh-CN" altLang="en-US" dirty="0" smtClean="0"/>
              <a:t>有限公司</a:t>
            </a:r>
            <a:endParaRPr lang="zh-CN" altLang="en-US" dirty="0"/>
          </a:p>
        </p:txBody>
      </p:sp>
      <p:sp>
        <p:nvSpPr>
          <p:cNvPr id="12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64489" y="6499646"/>
            <a:ext cx="3327480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特征：</a:t>
            </a:r>
            <a:r>
              <a:rPr lang="en-US" altLang="zh-CN" dirty="0" smtClean="0"/>
              <a:t>XXXXXXXXXXXXXXXXX</a:t>
            </a:r>
            <a:endParaRPr lang="zh-CN" altLang="en-US" dirty="0"/>
          </a:p>
        </p:txBody>
      </p:sp>
      <p:sp>
        <p:nvSpPr>
          <p:cNvPr id="13" name="文本占位符 16"/>
          <p:cNvSpPr>
            <a:spLocks noGrp="1"/>
          </p:cNvSpPr>
          <p:nvPr>
            <p:ph type="body" sz="quarter" idx="20" hasCustomPrompt="1"/>
          </p:nvPr>
        </p:nvSpPr>
        <p:spPr>
          <a:xfrm>
            <a:off x="9758425" y="6486021"/>
            <a:ext cx="2376425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会议日期：</a:t>
            </a:r>
            <a:r>
              <a:rPr lang="en-US" altLang="zh-CN" dirty="0" smtClean="0"/>
              <a:t>XXXXXXXXXXXXX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2" grpId="0" build="p"/>
      <p:bldP spid="13" grpId="0" build="p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3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419100"/>
            <a:ext cx="1362075" cy="904875"/>
          </a:xfrm>
        </p:spPr>
        <p:txBody>
          <a:bodyPr>
            <a:norm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4" name="文本占位符 19"/>
          <p:cNvSpPr>
            <a:spLocks noGrp="1"/>
          </p:cNvSpPr>
          <p:nvPr>
            <p:ph type="body" sz="quarter" idx="18" hasCustomPrompt="1"/>
          </p:nvPr>
        </p:nvSpPr>
        <p:spPr>
          <a:xfrm>
            <a:off x="1514475" y="457200"/>
            <a:ext cx="4200525" cy="1190625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在此编辑标题</a:t>
            </a:r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9" hasCustomPrompt="1"/>
          </p:nvPr>
        </p:nvSpPr>
        <p:spPr>
          <a:xfrm>
            <a:off x="1504950" y="923925"/>
            <a:ext cx="5372100" cy="16764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inpin heiti" panose="00000500000000000000" pitchFamily="2" charset="-122"/>
              </a:rPr>
              <a:t>PLEASE ENTER YOUR TITLE TRANSLATION HERE</a:t>
            </a:r>
            <a:endParaRPr lang="zh-CN" altLang="en-US" sz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inpin heiti" panose="00000500000000000000" pitchFamily="2" charset="-122"/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23925"/>
            <a:ext cx="10515600" cy="7667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591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68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1" name="Picture 2" descr="F:\8月\5.8月1工作请示\PPT参考材料\垒知对外宣传PPT\深色背景的PPT素材\建研PPT过渡期2-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240" y="5758149"/>
            <a:ext cx="12192000" cy="1699485"/>
          </a:xfrm>
          <a:prstGeom prst="rect">
            <a:avLst/>
          </a:prstGeom>
          <a:noFill/>
        </p:spPr>
      </p:pic>
      <p:sp>
        <p:nvSpPr>
          <p:cNvPr id="12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22985" y="6320240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垒墨知行，共创未来</a:t>
            </a:r>
            <a:endParaRPr lang="zh-CN" altLang="en-US" dirty="0"/>
          </a:p>
        </p:txBody>
      </p:sp>
      <p:sp>
        <p:nvSpPr>
          <p:cNvPr id="13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159407" y="649759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汇报者：某某（职称）</a:t>
            </a:r>
            <a:endParaRPr lang="zh-CN" altLang="en-US" dirty="0"/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78368" y="649964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公司名称：</a:t>
            </a:r>
            <a:r>
              <a:rPr lang="en-US" altLang="zh-CN" dirty="0" smtClean="0"/>
              <a:t>XXXXXXXXX</a:t>
            </a:r>
            <a:r>
              <a:rPr lang="zh-CN" altLang="en-US" dirty="0" smtClean="0"/>
              <a:t>有限公司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64489" y="6499646"/>
            <a:ext cx="3327480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特征：</a:t>
            </a:r>
            <a:r>
              <a:rPr lang="en-US" altLang="zh-CN" dirty="0" smtClean="0"/>
              <a:t>XXXXXXXXXXXXXXXXX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7" hasCustomPrompt="1"/>
          </p:nvPr>
        </p:nvSpPr>
        <p:spPr>
          <a:xfrm>
            <a:off x="9758425" y="6486021"/>
            <a:ext cx="2376425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会议日期：</a:t>
            </a:r>
            <a:r>
              <a:rPr lang="en-US" altLang="zh-CN" dirty="0" smtClean="0"/>
              <a:t>XXXXXXXXXXXXX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93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  <p:bldP spid="17" grpId="0" build="p"/>
      <p:bldP spid="18" grpId="0" build="p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AD8AD4C7-00E1-484E-ADC6-80BED9BCD7E0}" type="datetimeFigureOut">
              <a:rPr lang="zh-CN" altLang="en-US" smtClean="0"/>
              <a:pPr/>
              <a:t>2024/5/28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819B093F-DDD8-4FA1-B0B2-6BD78FD0BB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48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2" r:id="rId2"/>
    <p:sldLayoutId id="2147483654" r:id="rId3"/>
    <p:sldLayoutId id="2147483723" r:id="rId4"/>
    <p:sldLayoutId id="2147483720" r:id="rId5"/>
    <p:sldLayoutId id="2147483724" r:id="rId6"/>
    <p:sldLayoutId id="2147483721" r:id="rId7"/>
    <p:sldLayoutId id="2147483651" r:id="rId8"/>
    <p:sldLayoutId id="2147483652" r:id="rId9"/>
    <p:sldLayoutId id="2147483656" r:id="rId10"/>
    <p:sldLayoutId id="2147483657" r:id="rId11"/>
    <p:sldLayoutId id="2147483650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55">
            <a:extLst>
              <a:ext uri="{FF2B5EF4-FFF2-40B4-BE49-F238E27FC236}">
                <a16:creationId xmlns:a16="http://schemas.microsoft.com/office/drawing/2014/main" xmlns="" id="{7959B68F-448F-4F33-8C2A-8EFFE7895356}"/>
              </a:ext>
            </a:extLst>
          </p:cNvPr>
          <p:cNvSpPr txBox="1"/>
          <p:nvPr/>
        </p:nvSpPr>
        <p:spPr>
          <a:xfrm>
            <a:off x="3685132" y="3346087"/>
            <a:ext cx="5160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1600" spc="300">
                <a:solidFill>
                  <a:schemeClr val="bg1"/>
                </a:solidFill>
                <a:effectLst>
                  <a:outerShdw blurRad="596900" sx="102000" sy="102000" algn="ctr" rotWithShape="0">
                    <a:prstClr val="black">
                      <a:alpha val="38000"/>
                    </a:prstClr>
                  </a:outerShdw>
                </a:effectLst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</a:lstStyle>
          <a:p>
            <a:pPr algn="ctr"/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垒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墨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知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行  共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创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未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来</a:t>
            </a:r>
            <a:endParaRPr lang="en-US" spc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13647" y="1966449"/>
            <a:ext cx="916551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marL="0" indent="0" algn="dist">
              <a:buNone/>
            </a:pPr>
            <a:r>
              <a:rPr lang="zh-CN" altLang="en-US" sz="4800" spc="-15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建研家商城</a:t>
            </a:r>
            <a:r>
              <a:rPr lang="en-US" altLang="zh-CN" sz="4800" spc="-15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2.0</a:t>
            </a:r>
            <a:r>
              <a:rPr lang="zh-CN" altLang="en-US" sz="4800" spc="-15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采招系统操作</a:t>
            </a:r>
            <a:r>
              <a:rPr lang="zh-CN" altLang="en-US" sz="4800" spc="-15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指导</a:t>
            </a:r>
            <a:endParaRPr lang="en-US" altLang="zh-CN" sz="4800" spc="-150" dirty="0" smtClean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dobe 黑体 Std R" pitchFamily="34" charset="-122"/>
              <a:ea typeface="Adobe 黑体 Std R" pitchFamily="34" charset="-122"/>
              <a:cs typeface="SimHei" charset="-122"/>
            </a:endParaRPr>
          </a:p>
          <a:p>
            <a:pPr marL="0" indent="0" algn="ctr">
              <a:buNone/>
            </a:pPr>
            <a:r>
              <a:rPr lang="zh-CN" altLang="en-US" sz="3200" b="1" spc="-15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采购篇</a:t>
            </a:r>
            <a:endParaRPr lang="zh-CN" altLang="en-US" sz="3200" b="1" spc="-150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dobe 黑体 Std R" pitchFamily="34" charset="-122"/>
              <a:ea typeface="Adobe 黑体 Std R" pitchFamily="34" charset="-122"/>
              <a:cs typeface="SimHei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40796"/>
      </p:ext>
    </p:extLst>
  </p:cSld>
  <p:clrMapOvr>
    <a:masterClrMapping/>
  </p:clrMapOvr>
  <p:transition spd="slow" advTm="17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3"/>
            <a:ext cx="12040233" cy="62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8305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1" y="522986"/>
            <a:ext cx="12022384" cy="62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0597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1" y="534964"/>
            <a:ext cx="12037835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5042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4"/>
            <a:ext cx="11998079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16042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8" y="534964"/>
            <a:ext cx="11998080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2631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、单轮招标介绍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385630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5" y="534963"/>
            <a:ext cx="11962601" cy="62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5193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7" y="534964"/>
            <a:ext cx="12019155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16933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5" y="534963"/>
            <a:ext cx="11977003" cy="61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5163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4"/>
            <a:ext cx="11998081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501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、采购商招标基本页面介绍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660962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4"/>
            <a:ext cx="11977003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1028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4"/>
            <a:ext cx="11998079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8420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94" y="534964"/>
            <a:ext cx="11977003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4862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5" y="534964"/>
            <a:ext cx="11977003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739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4" y="534964"/>
            <a:ext cx="11998080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7749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3"/>
            <a:ext cx="12019155" cy="62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391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1" y="534964"/>
            <a:ext cx="12019155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6136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7" y="534964"/>
            <a:ext cx="11984021" cy="62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95573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4.1</a:t>
            </a:r>
            <a:r>
              <a:rPr lang="zh-CN" altLang="en-US" sz="4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、单轮招标（暗标）功能介绍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9052043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4"/>
            <a:ext cx="12016293" cy="62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75533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6" y="481174"/>
            <a:ext cx="12027968" cy="63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2443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4" y="534964"/>
            <a:ext cx="11955927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62426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2" y="534964"/>
            <a:ext cx="12019154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0053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2" y="534963"/>
            <a:ext cx="11998081" cy="62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34450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3" y="534963"/>
            <a:ext cx="11977004" cy="62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97629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4"/>
            <a:ext cx="11977004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16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9" y="534964"/>
            <a:ext cx="12020754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441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5" y="534963"/>
            <a:ext cx="11977003" cy="61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488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4" y="534963"/>
            <a:ext cx="11998080" cy="61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0199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5400" dirty="0">
                <a:latin typeface="宋体" panose="02010600030101010101" pitchFamily="2" charset="-122"/>
                <a:ea typeface="宋体" panose="02010600030101010101" pitchFamily="2" charset="-122"/>
              </a:rPr>
              <a:t>多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轮招标介绍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23000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9" y="534964"/>
            <a:ext cx="11998080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3927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1" y="491931"/>
            <a:ext cx="12016293" cy="63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812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4"/>
            <a:ext cx="11998080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4827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0" y="-71438"/>
            <a:ext cx="1371600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6692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1" y="534964"/>
            <a:ext cx="12016292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3090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7" y="534964"/>
            <a:ext cx="11977003" cy="62315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85186" y="134470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当前报价结束后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041364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9" y="534964"/>
            <a:ext cx="11998080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0480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8" y="534964"/>
            <a:ext cx="11969310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64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9" y="534964"/>
            <a:ext cx="11998080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80510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9" y="534964"/>
            <a:ext cx="11998080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994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5" y="534964"/>
            <a:ext cx="11989364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51584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9" y="534963"/>
            <a:ext cx="11984019" cy="61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5964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4"/>
            <a:ext cx="11994777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6419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、中标结果管理介绍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1779609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1" y="534963"/>
            <a:ext cx="12019154" cy="62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4234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3"/>
            <a:ext cx="12040232" cy="62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21946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4"/>
            <a:ext cx="11994777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6397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4"/>
            <a:ext cx="12005535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9003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7" y="534964"/>
            <a:ext cx="12027967" cy="62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734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1" y="1744052"/>
            <a:ext cx="6315031" cy="2046266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1114578" y="6411329"/>
            <a:ext cx="1023182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地址：福建省厦门市思明区湖滨南路</a:t>
            </a:r>
            <a:r>
              <a:rPr kumimoji="0" lang="en-US" altLang="zh-CN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62</a:t>
            </a:r>
            <a:r>
              <a:rPr kumimoji="0" lang="zh-CN" altLang="en-US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号</a:t>
            </a:r>
            <a:r>
              <a:rPr kumimoji="0" lang="zh-CN" altLang="en-US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     电话：</a:t>
            </a:r>
            <a:r>
              <a:rPr kumimoji="0" lang="en-US" altLang="zh-CN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0592-2206789</a:t>
            </a:r>
            <a:r>
              <a:rPr kumimoji="0" lang="zh-CN" altLang="en-US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     股票代码：</a:t>
            </a:r>
            <a:r>
              <a:rPr kumimoji="0" lang="en-US" altLang="zh-CN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00239</a:t>
            </a:r>
            <a:r>
              <a:rPr lang="en-US" altLang="zh-CN" sz="1050" spc="6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8</a:t>
            </a:r>
            <a:r>
              <a:rPr lang="zh-CN" altLang="en-US" sz="1050" spc="6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 </a:t>
            </a:r>
            <a:r>
              <a:rPr lang="zh-CN" altLang="en-US" sz="1050" spc="6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   </a:t>
            </a:r>
            <a:endParaRPr kumimoji="0" lang="zh-CN" altLang="en-US" sz="1050" b="0" i="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imHei" charset="-122"/>
              <a:ea typeface="SimHei" charset="-122"/>
              <a:cs typeface="SimHei" charset="-122"/>
              <a:sym typeface="Helvetica Light"/>
            </a:endParaRPr>
          </a:p>
        </p:txBody>
      </p:sp>
      <p:pic>
        <p:nvPicPr>
          <p:cNvPr id="5" name="Picture 2" descr="C:\Users\Administrator\Desktop\垒知集团二维码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902" y="2166836"/>
            <a:ext cx="1475083" cy="135514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94" y="2079223"/>
            <a:ext cx="1070596" cy="14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6853"/>
      </p:ext>
    </p:extLst>
  </p:cSld>
  <p:clrMapOvr>
    <a:masterClrMapping/>
  </p:clrMapOvr>
  <p:transition spd="slow" advTm="28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、招标公示功能介绍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806894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4"/>
            <a:ext cx="11994778" cy="63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7457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5" y="534964"/>
            <a:ext cx="11984019" cy="62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4530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、招标报名功能介绍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830290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10911</TotalTime>
  <Words>149</Words>
  <Application>Microsoft Office PowerPoint</Application>
  <PresentationFormat>宽屏</PresentationFormat>
  <Paragraphs>68</Paragraphs>
  <Slides>56</Slides>
  <Notes>56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9" baseType="lpstr">
      <vt:lpstr>Adobe 仿宋 Std R</vt:lpstr>
      <vt:lpstr>Adobe 黑体 Std R</vt:lpstr>
      <vt:lpstr>Helvetica Light</vt:lpstr>
      <vt:lpstr>inpin heiti</vt:lpstr>
      <vt:lpstr>黑体</vt:lpstr>
      <vt:lpstr>黑体</vt:lpstr>
      <vt:lpstr>宋体</vt:lpstr>
      <vt:lpstr>微软雅黑</vt:lpstr>
      <vt:lpstr>印品黑体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李胜龙</dc:creator>
  <cp:lastModifiedBy>lishenglong</cp:lastModifiedBy>
  <cp:revision>457</cp:revision>
  <dcterms:created xsi:type="dcterms:W3CDTF">2017-03-10T09:23:09Z</dcterms:created>
  <dcterms:modified xsi:type="dcterms:W3CDTF">2024-05-28T03:14:30Z</dcterms:modified>
</cp:coreProperties>
</file>